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2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92" r:id="rId8"/>
    <p:sldId id="295" r:id="rId9"/>
    <p:sldId id="296" r:id="rId10"/>
    <p:sldId id="297" r:id="rId11"/>
    <p:sldId id="263" r:id="rId12"/>
    <p:sldId id="262" r:id="rId13"/>
    <p:sldId id="267" r:id="rId14"/>
    <p:sldId id="268" r:id="rId15"/>
    <p:sldId id="269" r:id="rId16"/>
    <p:sldId id="261" r:id="rId17"/>
    <p:sldId id="270" r:id="rId18"/>
    <p:sldId id="271" r:id="rId19"/>
    <p:sldId id="273" r:id="rId20"/>
    <p:sldId id="282" r:id="rId21"/>
    <p:sldId id="281" r:id="rId22"/>
    <p:sldId id="284" r:id="rId23"/>
    <p:sldId id="283" r:id="rId24"/>
    <p:sldId id="285" r:id="rId25"/>
    <p:sldId id="286" r:id="rId26"/>
    <p:sldId id="280" r:id="rId27"/>
    <p:sldId id="287" r:id="rId28"/>
    <p:sldId id="279" r:id="rId29"/>
    <p:sldId id="288" r:id="rId30"/>
    <p:sldId id="278" r:id="rId31"/>
    <p:sldId id="277" r:id="rId32"/>
    <p:sldId id="289" r:id="rId33"/>
    <p:sldId id="291" r:id="rId34"/>
    <p:sldId id="290" r:id="rId35"/>
    <p:sldId id="298" r:id="rId36"/>
    <p:sldId id="302" r:id="rId37"/>
    <p:sldId id="301" r:id="rId38"/>
    <p:sldId id="304" r:id="rId39"/>
    <p:sldId id="305" r:id="rId40"/>
    <p:sldId id="276" r:id="rId41"/>
    <p:sldId id="275" r:id="rId42"/>
    <p:sldId id="306" r:id="rId43"/>
    <p:sldId id="274" r:id="rId44"/>
    <p:sldId id="300" r:id="rId45"/>
    <p:sldId id="308" r:id="rId46"/>
    <p:sldId id="309" r:id="rId47"/>
    <p:sldId id="299" r:id="rId48"/>
    <p:sldId id="315" r:id="rId49"/>
    <p:sldId id="314" r:id="rId50"/>
    <p:sldId id="316" r:id="rId51"/>
    <p:sldId id="317" r:id="rId52"/>
    <p:sldId id="312" r:id="rId53"/>
    <p:sldId id="318" r:id="rId54"/>
    <p:sldId id="313" r:id="rId55"/>
    <p:sldId id="323" r:id="rId56"/>
    <p:sldId id="311" r:id="rId57"/>
    <p:sldId id="310" r:id="rId58"/>
    <p:sldId id="324" r:id="rId59"/>
    <p:sldId id="319" r:id="rId60"/>
    <p:sldId id="320" r:id="rId61"/>
    <p:sldId id="328" r:id="rId62"/>
    <p:sldId id="321" r:id="rId63"/>
    <p:sldId id="325" r:id="rId64"/>
    <p:sldId id="329" r:id="rId65"/>
    <p:sldId id="327" r:id="rId66"/>
    <p:sldId id="322" r:id="rId67"/>
    <p:sldId id="330" r:id="rId68"/>
    <p:sldId id="331" r:id="rId69"/>
    <p:sldId id="337" r:id="rId70"/>
    <p:sldId id="344" r:id="rId71"/>
    <p:sldId id="333" r:id="rId72"/>
    <p:sldId id="334" r:id="rId73"/>
    <p:sldId id="335" r:id="rId74"/>
    <p:sldId id="338" r:id="rId75"/>
    <p:sldId id="336" r:id="rId76"/>
    <p:sldId id="332" r:id="rId77"/>
    <p:sldId id="345" r:id="rId78"/>
    <p:sldId id="343" r:id="rId79"/>
    <p:sldId id="349" r:id="rId80"/>
    <p:sldId id="350" r:id="rId81"/>
    <p:sldId id="342" r:id="rId82"/>
    <p:sldId id="341" r:id="rId83"/>
    <p:sldId id="351" r:id="rId84"/>
    <p:sldId id="352" r:id="rId85"/>
    <p:sldId id="340" r:id="rId86"/>
    <p:sldId id="354" r:id="rId87"/>
    <p:sldId id="355" r:id="rId88"/>
    <p:sldId id="356" r:id="rId89"/>
    <p:sldId id="357" r:id="rId90"/>
    <p:sldId id="358" r:id="rId91"/>
    <p:sldId id="359" r:id="rId92"/>
    <p:sldId id="360" r:id="rId93"/>
    <p:sldId id="361" r:id="rId94"/>
    <p:sldId id="362" r:id="rId95"/>
    <p:sldId id="339" r:id="rId96"/>
    <p:sldId id="346" r:id="rId97"/>
    <p:sldId id="363" r:id="rId98"/>
    <p:sldId id="369" r:id="rId99"/>
    <p:sldId id="370" r:id="rId100"/>
    <p:sldId id="367" r:id="rId101"/>
    <p:sldId id="368" r:id="rId102"/>
    <p:sldId id="371" r:id="rId103"/>
    <p:sldId id="347" r:id="rId104"/>
    <p:sldId id="372" r:id="rId105"/>
    <p:sldId id="377" r:id="rId106"/>
    <p:sldId id="378" r:id="rId107"/>
    <p:sldId id="373" r:id="rId108"/>
    <p:sldId id="379" r:id="rId109"/>
    <p:sldId id="380" r:id="rId110"/>
    <p:sldId id="376" r:id="rId111"/>
    <p:sldId id="348" r:id="rId112"/>
    <p:sldId id="381" r:id="rId113"/>
    <p:sldId id="382" r:id="rId114"/>
    <p:sldId id="364" r:id="rId115"/>
    <p:sldId id="383" r:id="rId116"/>
    <p:sldId id="385" r:id="rId117"/>
    <p:sldId id="384" r:id="rId1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9"/>
    <p:restoredTop sz="94656"/>
  </p:normalViewPr>
  <p:slideViewPr>
    <p:cSldViewPr snapToGrid="0" snapToObjects="1">
      <p:cViewPr>
        <p:scale>
          <a:sx n="68" d="100"/>
          <a:sy n="68" d="100"/>
        </p:scale>
        <p:origin x="872" y="6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D667F-54CD-CF4D-8275-B5BC8FC6E7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04AA20-F57E-0745-B489-88C491FCD1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48398-7CBA-8045-96FD-C169A58BC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9DE2C-FC33-964A-AB9E-E89F6F86D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EB499C-0523-7143-92DE-82D57DC18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0287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E54F8A-26CF-D149-9989-F0892CC00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3F7922-B81B-9942-A151-C6E42DAE26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96D7A9-70A0-174B-B056-953A63534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2F763-1BC9-7248-A4E3-0A003A2E4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1FA7D7-73F5-A94F-963A-FD1E5C9F0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90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763ADA-7957-B94E-A872-454CE1FD4E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1313C4-9685-1F4C-8648-DF7AA560FE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9EA75C-5180-4C43-B3E2-EAA44550F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29B9AC-8F53-CC48-8DFE-CC8E80E74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37A107-9DC8-FE4F-A74C-A72FE2118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092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2705F-87F1-A34A-B317-00F8262E61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1EE1B-445C-DE48-91A1-4054361E7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01D5B4-550A-C54B-9FB1-3E5D2F6C1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CF53BB-C02A-A24A-B5FE-832A61695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14600-2E77-4749-80C7-2932C0E8E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70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5C921-ACCE-BF45-A9DA-0538A9770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96E15-C966-A240-8DA1-DE1692C4F5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91F58-745A-B248-8F46-F486205CAD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579B9-AAF3-204F-BFF8-8D497BC22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7B99F-86CA-6846-BE66-5C610B7D3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5836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B374E-D6D1-6F4D-9592-D3D1CC7ED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AD03E-FBBA-454B-B0E8-F45AE21D84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765AFA-2D6B-AD42-8C18-4FD0A4D9F9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5E8F75-79F6-B543-A851-F7D75A00C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A010C0-CAD4-0045-930C-5FF9B60E7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B8578B-DF95-FC46-BA10-9A9E5904C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446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6E9C3-3F67-A943-833F-521D0FAB71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44B8A-771C-4145-8070-2FB7B5620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9DCB85-9413-CF44-9DAF-5918F3763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179583-366E-884E-BA8E-C1B221551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88753F4-EA61-0B43-B3AD-046F99BFE1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3EE856B-56BF-A74E-867F-9378539F5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F7F81F-E11E-C644-9089-9B1BBADEB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60C00E-0C7C-1249-B717-9D0739BD8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45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25EFC-6DF8-6A48-AA38-670E1BDB1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5CB6CF-2942-BB44-B9D6-470995F8C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231ECE-45A3-4942-9CF4-AC82581E9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A6583E-3731-9647-B690-D8CEF02D9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52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B262BE-54E9-F243-8FFC-7508D2AB8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AC69A7-2A31-A748-B1D8-09D061E00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797871-C7E2-8140-958C-16F433FF92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325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1BA86-EC42-DA4A-B2D0-DF0969B59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35D8DC-5581-7046-A418-C3EA378655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4EDF51-DE20-7E45-BF5C-5DE827CAA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106FD8-D10E-FB4F-83CC-904ACFF9E6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09662-C7FE-B941-A3C6-BE8B7529D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3FAB75-4D0F-D945-A164-56793A0A5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0396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BC433-8BF6-1B43-9AE0-152FF14E5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6D8325-B6FF-A642-937B-FC516A5B48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8025CA-B043-EB40-9C2E-E8FE63499C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0718E-5508-6E44-8D3C-BC05DA172E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517B3-13DF-0F4D-93A9-EC75848CE466}" type="datetimeFigureOut">
              <a:rPr lang="en-US" smtClean="0"/>
              <a:t>11/3/18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4BA42E-8C67-F242-8E29-98099D842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190AC7-6844-4F48-8C1E-DF1A2328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47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F6B65F-A40F-DB4E-9146-18BFE1A37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AD53DD-3DDE-7741-ACBF-1A81AB709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473B7-9EE3-3146-B2F8-106F5A918E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517B3-13DF-0F4D-93A9-EC75848CE466}" type="datetimeFigureOut">
              <a:rPr lang="en-US" smtClean="0"/>
              <a:t>11/3/18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5BDD46-718D-124F-B973-E4B20638C03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54D734-8D56-8144-8BA8-BC461FE8AF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7948E-D2F5-3549-992E-D551E3B3E4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3039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3" r:id="rId1"/>
    <p:sldLayoutId id="2147483824" r:id="rId2"/>
    <p:sldLayoutId id="2147483825" r:id="rId3"/>
    <p:sldLayoutId id="2147483826" r:id="rId4"/>
    <p:sldLayoutId id="2147483827" r:id="rId5"/>
    <p:sldLayoutId id="2147483828" r:id="rId6"/>
    <p:sldLayoutId id="2147483829" r:id="rId7"/>
    <p:sldLayoutId id="2147483830" r:id="rId8"/>
    <p:sldLayoutId id="2147483831" r:id="rId9"/>
    <p:sldLayoutId id="2147483832" r:id="rId10"/>
    <p:sldLayoutId id="214748383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5.jpg"/><Relationship Id="rId7" Type="http://schemas.openxmlformats.org/officeDocument/2006/relationships/image" Target="../media/image9.jp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programmingcomputervision.com/" TargetMode="External"/><Relationship Id="rId4" Type="http://schemas.openxmlformats.org/officeDocument/2006/relationships/hyperlink" Target="http://web.ipac.caltech.edu/staff/fmasci/home/astro_refs/Digital_Image_Processing_2ndEd.pdf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g"/><Relationship Id="rId7" Type="http://schemas.openxmlformats.org/officeDocument/2006/relationships/image" Target="../media/image17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jupyter/jupyter/wiki/A-gallery-of-interesting-Jupyter-Notebooks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tiff"/><Relationship Id="rId4" Type="http://schemas.openxmlformats.org/officeDocument/2006/relationships/image" Target="../media/image50.tif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tiff"/><Relationship Id="rId2" Type="http://schemas.openxmlformats.org/officeDocument/2006/relationships/image" Target="../media/image63.tif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54E60-3E31-8A41-929F-366830C384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154" y="477786"/>
            <a:ext cx="11137692" cy="2387600"/>
          </a:xfrm>
          <a:solidFill>
            <a:schemeClr val="accent1"/>
          </a:solidFill>
        </p:spPr>
        <p:txBody>
          <a:bodyPr anchor="ctr"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Digital Image Processing in Python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5308BCA-6B80-5447-B34C-D601F4612A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01841"/>
            <a:ext cx="9144000" cy="1655762"/>
          </a:xfrm>
        </p:spPr>
        <p:txBody>
          <a:bodyPr>
            <a:normAutofit fontScale="92500" lnSpcReduction="20000"/>
          </a:bodyPr>
          <a:lstStyle/>
          <a:p>
            <a:r>
              <a:rPr lang="en-US" sz="3600" b="1" dirty="0"/>
              <a:t>Marcus Gallagher-Jones – marcusgj13@gmail.com</a:t>
            </a:r>
          </a:p>
          <a:p>
            <a:r>
              <a:rPr lang="en-US" dirty="0"/>
              <a:t>Day1 </a:t>
            </a:r>
          </a:p>
          <a:p>
            <a:r>
              <a:rPr lang="en-US" dirty="0"/>
              <a:t>11/06/2018</a:t>
            </a:r>
          </a:p>
          <a:p>
            <a:r>
              <a:rPr lang="en-US" dirty="0"/>
              <a:t>Add link to </a:t>
            </a:r>
            <a:r>
              <a:rPr lang="en-US" dirty="0" err="1"/>
              <a:t>github</a:t>
            </a:r>
            <a:r>
              <a:rPr lang="en-US" dirty="0"/>
              <a:t> page here</a:t>
            </a:r>
          </a:p>
        </p:txBody>
      </p:sp>
    </p:spTree>
    <p:extLst>
      <p:ext uri="{BB962C8B-B14F-4D97-AF65-F5344CB8AC3E}">
        <p14:creationId xmlns:p14="http://schemas.microsoft.com/office/powerpoint/2010/main" val="27437209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B46-E194-C34A-ADD3-4E23D08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might an image processing pipeline look like?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42995E-42D5-4141-A4CA-F12B9C46C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69877"/>
            <a:ext cx="2857500" cy="2857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63EA7E-FD2C-7544-8C2D-CE918111003C}"/>
              </a:ext>
            </a:extLst>
          </p:cNvPr>
          <p:cNvSpPr txBox="1"/>
          <p:nvPr/>
        </p:nvSpPr>
        <p:spPr>
          <a:xfrm>
            <a:off x="1398923" y="2385211"/>
            <a:ext cx="183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acquisition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B78BBD-1355-A948-B6B4-32F0E15A3AC2}"/>
              </a:ext>
            </a:extLst>
          </p:cNvPr>
          <p:cNvSpPr/>
          <p:nvPr/>
        </p:nvSpPr>
        <p:spPr>
          <a:xfrm>
            <a:off x="3567663" y="2754543"/>
            <a:ext cx="238343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Denoising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Filtering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Aligning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Affine transforms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1F5EA40-764C-3144-8161-14CC1CBFB8DD}"/>
              </a:ext>
            </a:extLst>
          </p:cNvPr>
          <p:cNvSpPr/>
          <p:nvPr/>
        </p:nvSpPr>
        <p:spPr>
          <a:xfrm>
            <a:off x="6062901" y="2754542"/>
            <a:ext cx="249648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Edge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Feature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418C15C-EE25-DD45-B2F8-BBBAA9670AFA}"/>
              </a:ext>
            </a:extLst>
          </p:cNvPr>
          <p:cNvSpPr/>
          <p:nvPr/>
        </p:nvSpPr>
        <p:spPr>
          <a:xfrm>
            <a:off x="8671188" y="2754542"/>
            <a:ext cx="249648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Conversion to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Fitting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Statistical treatment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Modelling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92772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Loading an image using matplotlib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Imshow</a:t>
            </a:r>
            <a:r>
              <a:rPr lang="en-US" dirty="0"/>
              <a:t> will display the image.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E3802B1-BD56-DC40-AA07-22F383560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7980" y="2197893"/>
            <a:ext cx="4549140" cy="437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331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Loading an image using matplotlib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can also look at all channels individually by slicing the matrix.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A599DD-CBE0-4C45-B9E3-CE77BE0BC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59744"/>
            <a:ext cx="10644703" cy="375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1242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Loading an image using matplotlib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We can also look at all channels individually by slicing the matrix.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7F4132-796A-5049-8A19-26FF92E12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55863"/>
            <a:ext cx="10515600" cy="349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70150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Converting an image to grayscale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Having access to individual RGB channels can be useful, but sometimes we want act on the image as a whole. To do that we need to convert the 3 channel image into a single gray channel image.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conversion can be performed using the following transformation:</a:t>
            </a:r>
          </a:p>
          <a:p>
            <a:pPr marL="0" indent="0">
              <a:buNone/>
            </a:pPr>
            <a:r>
              <a:rPr lang="en-US" dirty="0"/>
              <a:t>L = R * 0.299 + G *0. 587 + B * 0.114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Let’s make a function to do this.</a:t>
            </a:r>
          </a:p>
        </p:txBody>
      </p:sp>
    </p:spTree>
    <p:extLst>
      <p:ext uri="{BB962C8B-B14F-4D97-AF65-F5344CB8AC3E}">
        <p14:creationId xmlns:p14="http://schemas.microsoft.com/office/powerpoint/2010/main" val="230894875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Converting an image to grayscale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FEF848-E84C-A14A-A378-9210F31EC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47132"/>
            <a:ext cx="10515600" cy="1942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9797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Converting an image to grayscale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FEF848-E84C-A14A-A378-9210F31EC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47132"/>
            <a:ext cx="10515600" cy="1942641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60EA35E-899B-D143-9147-1A4A31EDD2A9}"/>
              </a:ext>
            </a:extLst>
          </p:cNvPr>
          <p:cNvCxnSpPr>
            <a:cxnSpLocks/>
          </p:cNvCxnSpPr>
          <p:nvPr/>
        </p:nvCxnSpPr>
        <p:spPr>
          <a:xfrm flipV="1">
            <a:off x="2183363" y="2500605"/>
            <a:ext cx="0" cy="1845612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E6CA6AA-8E1E-1A4E-BF83-BE648018B8D3}"/>
              </a:ext>
            </a:extLst>
          </p:cNvPr>
          <p:cNvSpPr txBox="1"/>
          <p:nvPr/>
        </p:nvSpPr>
        <p:spPr>
          <a:xfrm>
            <a:off x="1989598" y="4187372"/>
            <a:ext cx="3622040" cy="156966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Function definitions always start with </a:t>
            </a:r>
            <a:r>
              <a:rPr lang="en-US" sz="2400" dirty="0">
                <a:solidFill>
                  <a:schemeClr val="accent6"/>
                </a:solidFill>
              </a:rPr>
              <a:t>def </a:t>
            </a:r>
            <a:r>
              <a:rPr lang="en-US" sz="2400" dirty="0">
                <a:solidFill>
                  <a:schemeClr val="accent1"/>
                </a:solidFill>
              </a:rPr>
              <a:t>and are terminated with a semicolon.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2734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Converting an image to grayscale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FEF848-E84C-A14A-A378-9210F31EC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47132"/>
            <a:ext cx="10515600" cy="1942641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60EA35E-899B-D143-9147-1A4A31EDD2A9}"/>
              </a:ext>
            </a:extLst>
          </p:cNvPr>
          <p:cNvCxnSpPr>
            <a:cxnSpLocks/>
          </p:cNvCxnSpPr>
          <p:nvPr/>
        </p:nvCxnSpPr>
        <p:spPr>
          <a:xfrm flipV="1">
            <a:off x="3079102" y="3825551"/>
            <a:ext cx="0" cy="1038513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E6CA6AA-8E1E-1A4E-BF83-BE648018B8D3}"/>
              </a:ext>
            </a:extLst>
          </p:cNvPr>
          <p:cNvSpPr txBox="1"/>
          <p:nvPr/>
        </p:nvSpPr>
        <p:spPr>
          <a:xfrm>
            <a:off x="2736047" y="4346217"/>
            <a:ext cx="3622040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6"/>
                </a:solidFill>
              </a:rPr>
              <a:t>Return </a:t>
            </a:r>
            <a:r>
              <a:rPr lang="en-US" sz="2400" dirty="0">
                <a:solidFill>
                  <a:schemeClr val="accent1"/>
                </a:solidFill>
              </a:rPr>
              <a:t>allows us to extract an output from our function.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8167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Converting an image to grayscale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1E0442-EF61-1A44-BED1-AFF952717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2144"/>
            <a:ext cx="10515600" cy="350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68124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Converting an image to grayscale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1E0442-EF61-1A44-BED1-AFF952717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2144"/>
            <a:ext cx="10515600" cy="350885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DD3713-24B9-E149-9687-9B50AD4CE124}"/>
              </a:ext>
            </a:extLst>
          </p:cNvPr>
          <p:cNvCxnSpPr>
            <a:cxnSpLocks/>
          </p:cNvCxnSpPr>
          <p:nvPr/>
        </p:nvCxnSpPr>
        <p:spPr>
          <a:xfrm flipH="1">
            <a:off x="7410450" y="4705143"/>
            <a:ext cx="1273810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5F258C5-9583-EB48-9074-0C74BF8E8B0D}"/>
              </a:ext>
            </a:extLst>
          </p:cNvPr>
          <p:cNvSpPr txBox="1"/>
          <p:nvPr/>
        </p:nvSpPr>
        <p:spPr>
          <a:xfrm>
            <a:off x="8684260" y="4355920"/>
            <a:ext cx="2669540" cy="156966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We have now lost a dimension, the image is truly grayscale.</a:t>
            </a:r>
          </a:p>
        </p:txBody>
      </p:sp>
    </p:spTree>
    <p:extLst>
      <p:ext uri="{BB962C8B-B14F-4D97-AF65-F5344CB8AC3E}">
        <p14:creationId xmlns:p14="http://schemas.microsoft.com/office/powerpoint/2010/main" val="299235333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Converting an image to grayscale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1E0442-EF61-1A44-BED1-AFF952717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2144"/>
            <a:ext cx="10515600" cy="3508855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EDD3713-24B9-E149-9687-9B50AD4CE124}"/>
              </a:ext>
            </a:extLst>
          </p:cNvPr>
          <p:cNvCxnSpPr>
            <a:cxnSpLocks/>
          </p:cNvCxnSpPr>
          <p:nvPr/>
        </p:nvCxnSpPr>
        <p:spPr>
          <a:xfrm flipH="1">
            <a:off x="6591300" y="5009943"/>
            <a:ext cx="1273810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B5F258C5-9583-EB48-9074-0C74BF8E8B0D}"/>
              </a:ext>
            </a:extLst>
          </p:cNvPr>
          <p:cNvSpPr txBox="1"/>
          <p:nvPr/>
        </p:nvSpPr>
        <p:spPr>
          <a:xfrm>
            <a:off x="7865110" y="4676169"/>
            <a:ext cx="2669540" cy="156966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Note that after the scaling the image now contains non integer values.</a:t>
            </a:r>
          </a:p>
        </p:txBody>
      </p:sp>
    </p:spTree>
    <p:extLst>
      <p:ext uri="{BB962C8B-B14F-4D97-AF65-F5344CB8AC3E}">
        <p14:creationId xmlns:p14="http://schemas.microsoft.com/office/powerpoint/2010/main" val="3437072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B41F1-39CE-B349-AB17-93EF9FCBB974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kinds of images might we look at?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BDD3E9-405A-C946-BF96-C1D59ABBF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838" y="1923644"/>
            <a:ext cx="2384685" cy="2384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587F71-C62F-7145-A9BF-88E304890F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9447" y="1923644"/>
            <a:ext cx="2396553" cy="23965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AD7BF8-3332-7741-B56F-0811F75F70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924" y="1923643"/>
            <a:ext cx="2384685" cy="23846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2FF758-71C2-B143-A4C8-BED0478669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45" t="14287" r="-928"/>
          <a:stretch/>
        </p:blipFill>
        <p:spPr>
          <a:xfrm>
            <a:off x="1249838" y="4373067"/>
            <a:ext cx="3784919" cy="20442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6C9789-9971-5045-9014-A52C3AA808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2897" y="4425193"/>
            <a:ext cx="2643140" cy="20339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A891CFB-A298-3442-A727-A37A680844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2401" y="1923643"/>
            <a:ext cx="2223636" cy="238468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A74F449-D514-9F4F-BFE4-0306EF0451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34757" y="4384935"/>
            <a:ext cx="3112957" cy="2064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908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Converting an image to grayscale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1408114-58F3-4A4A-A07D-E771A2959A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161" t="8368" r="20976" b="3367"/>
          <a:stretch/>
        </p:blipFill>
        <p:spPr>
          <a:xfrm>
            <a:off x="3340357" y="1765332"/>
            <a:ext cx="5076563" cy="4990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88187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We can also do the same thing with built in 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9DE504-A364-D846-9017-996D465D8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48093"/>
            <a:ext cx="10515600" cy="401081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37758E-A5EF-4A41-ACFE-9350A2701441}"/>
              </a:ext>
            </a:extLst>
          </p:cNvPr>
          <p:cNvCxnSpPr>
            <a:cxnSpLocks/>
          </p:cNvCxnSpPr>
          <p:nvPr/>
        </p:nvCxnSpPr>
        <p:spPr>
          <a:xfrm flipH="1">
            <a:off x="6991350" y="2381867"/>
            <a:ext cx="1273810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79405FC-74B9-0045-920B-F8F04F845D15}"/>
              </a:ext>
            </a:extLst>
          </p:cNvPr>
          <p:cNvSpPr txBox="1"/>
          <p:nvPr/>
        </p:nvSpPr>
        <p:spPr>
          <a:xfrm>
            <a:off x="8265160" y="2048093"/>
            <a:ext cx="3088640" cy="230832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1"/>
                </a:solidFill>
              </a:rPr>
              <a:t>Scikit</a:t>
            </a:r>
            <a:r>
              <a:rPr lang="en-US" sz="2400" dirty="0">
                <a:solidFill>
                  <a:schemeClr val="accent1"/>
                </a:solidFill>
              </a:rPr>
              <a:t>-image is a python library with A LOT of useful built in function for image processing. We’ll talk more about it tomorrow.</a:t>
            </a:r>
          </a:p>
        </p:txBody>
      </p:sp>
    </p:spTree>
    <p:extLst>
      <p:ext uri="{BB962C8B-B14F-4D97-AF65-F5344CB8AC3E}">
        <p14:creationId xmlns:p14="http://schemas.microsoft.com/office/powerpoint/2010/main" val="427482752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We can also do the same thing with built in 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9DE504-A364-D846-9017-996D465D8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48093"/>
            <a:ext cx="10515600" cy="4010817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1BAD10E-7287-2A44-89E8-D0578DDF68D9}"/>
              </a:ext>
            </a:extLst>
          </p:cNvPr>
          <p:cNvCxnSpPr>
            <a:cxnSpLocks/>
          </p:cNvCxnSpPr>
          <p:nvPr/>
        </p:nvCxnSpPr>
        <p:spPr>
          <a:xfrm flipH="1">
            <a:off x="7391400" y="5581443"/>
            <a:ext cx="1273810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80A6774-49E5-FE4B-8E04-1B3C2C4AAC55}"/>
              </a:ext>
            </a:extLst>
          </p:cNvPr>
          <p:cNvSpPr txBox="1"/>
          <p:nvPr/>
        </p:nvSpPr>
        <p:spPr>
          <a:xfrm>
            <a:off x="8512810" y="5009943"/>
            <a:ext cx="2669540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Note that </a:t>
            </a:r>
            <a:r>
              <a:rPr lang="en-US" sz="2400" dirty="0" err="1">
                <a:solidFill>
                  <a:schemeClr val="accent1"/>
                </a:solidFill>
              </a:rPr>
              <a:t>skimage</a:t>
            </a:r>
            <a:r>
              <a:rPr lang="en-US" sz="2400" dirty="0">
                <a:solidFill>
                  <a:schemeClr val="accent1"/>
                </a:solidFill>
              </a:rPr>
              <a:t> performs a slightly different scaling</a:t>
            </a:r>
          </a:p>
        </p:txBody>
      </p:sp>
    </p:spTree>
    <p:extLst>
      <p:ext uri="{BB962C8B-B14F-4D97-AF65-F5344CB8AC3E}">
        <p14:creationId xmlns:p14="http://schemas.microsoft.com/office/powerpoint/2010/main" val="193382081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We can also do the same thing with built in 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9DE504-A364-D846-9017-996D465D8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48093"/>
            <a:ext cx="10515600" cy="401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16986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have we learned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/>
              <a:t>Some basic definitions of an image, image types and digital processing workflows.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/>
              <a:t>Recap of some key ideas in python.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/>
              <a:t>How to use </a:t>
            </a:r>
            <a:r>
              <a:rPr lang="en-US" dirty="0" err="1"/>
              <a:t>jupyter</a:t>
            </a:r>
            <a:r>
              <a:rPr lang="en-US" dirty="0"/>
              <a:t> notebooks, </a:t>
            </a:r>
            <a:r>
              <a:rPr lang="en-US" dirty="0" err="1"/>
              <a:t>numpy</a:t>
            </a:r>
            <a:r>
              <a:rPr lang="en-US" dirty="0"/>
              <a:t> and matplotlib to work with matrices and images.</a:t>
            </a:r>
          </a:p>
          <a:p>
            <a:pPr marL="514350" indent="-514350">
              <a:lnSpc>
                <a:spcPct val="170000"/>
              </a:lnSpc>
              <a:buFont typeface="+mj-lt"/>
              <a:buAutoNum type="arabicPeriod"/>
            </a:pPr>
            <a:r>
              <a:rPr lang="en-US" dirty="0"/>
              <a:t>How to load and do some simple image manipulations.</a:t>
            </a:r>
          </a:p>
        </p:txBody>
      </p:sp>
    </p:spTree>
    <p:extLst>
      <p:ext uri="{BB962C8B-B14F-4D97-AF65-F5344CB8AC3E}">
        <p14:creationId xmlns:p14="http://schemas.microsoft.com/office/powerpoint/2010/main" val="108760107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happening tomorrow?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We are going to delve further in to sci-kit image.</a:t>
            </a:r>
          </a:p>
          <a:p>
            <a:r>
              <a:rPr lang="en-US" dirty="0"/>
              <a:t>We will look at preprocessing steps including:</a:t>
            </a:r>
          </a:p>
          <a:p>
            <a:pPr lvl="1"/>
            <a:r>
              <a:rPr lang="en-US" dirty="0"/>
              <a:t> denoising, normalizing and filtering of images.</a:t>
            </a:r>
          </a:p>
          <a:p>
            <a:pPr lvl="1"/>
            <a:r>
              <a:rPr lang="en-US" dirty="0"/>
              <a:t>Cover the most popular algorithms for doing these things</a:t>
            </a:r>
          </a:p>
          <a:p>
            <a:pPr lvl="1"/>
            <a:r>
              <a:rPr lang="en-US" dirty="0"/>
              <a:t>Look at some more advanced denoising algorithms</a:t>
            </a:r>
          </a:p>
          <a:p>
            <a:pPr lvl="1"/>
            <a:r>
              <a:rPr lang="en-US" dirty="0"/>
              <a:t>Filtering in the </a:t>
            </a:r>
            <a:r>
              <a:rPr lang="en-US" dirty="0" err="1"/>
              <a:t>fourier</a:t>
            </a:r>
            <a:r>
              <a:rPr lang="en-US" dirty="0"/>
              <a:t> domain.</a:t>
            </a:r>
          </a:p>
          <a:p>
            <a:r>
              <a:rPr lang="en-US" dirty="0"/>
              <a:t>We will also cover some basic thresholding and segmentation of images to extract interesting ROIs.	</a:t>
            </a:r>
          </a:p>
        </p:txBody>
      </p:sp>
    </p:spTree>
    <p:extLst>
      <p:ext uri="{BB962C8B-B14F-4D97-AF65-F5344CB8AC3E}">
        <p14:creationId xmlns:p14="http://schemas.microsoft.com/office/powerpoint/2010/main" val="206818273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Practice if you have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Try comparing the two grayscale pepper images, is there a simple scaling factor that makes them different or is the formula for how they were made different.</a:t>
            </a:r>
          </a:p>
          <a:p>
            <a:r>
              <a:rPr lang="en-US" dirty="0"/>
              <a:t>Try loading your own image into your notebook.</a:t>
            </a:r>
          </a:p>
          <a:p>
            <a:r>
              <a:rPr lang="en-US" dirty="0"/>
              <a:t>Find the pixel locations of the maximum and minimum values.</a:t>
            </a:r>
          </a:p>
          <a:p>
            <a:r>
              <a:rPr lang="en-US" dirty="0"/>
              <a:t>Invert the image.</a:t>
            </a:r>
          </a:p>
          <a:p>
            <a:r>
              <a:rPr lang="en-US" dirty="0"/>
              <a:t>Try writing a for loop that will iteratively change the maximum intensity to the mean value of the image.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30710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For more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6E00A-D01D-184B-BE29-B5FB8AE75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2053849"/>
            <a:ext cx="2838450" cy="37023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535D3F-DBDD-2A43-A564-C74DC8304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1450" y="2053849"/>
            <a:ext cx="2829803" cy="37023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645ACFF-37B8-3D4E-AB9D-0096FEDF117A}"/>
              </a:ext>
            </a:extLst>
          </p:cNvPr>
          <p:cNvSpPr txBox="1"/>
          <p:nvPr/>
        </p:nvSpPr>
        <p:spPr>
          <a:xfrm>
            <a:off x="1176776" y="5855711"/>
            <a:ext cx="479019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http://web.ipac.caltech.edu/staff/fmasci/home/astro_refs/Digital_Image_Processing_2ndEd.pdf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AA00155-D2DC-9540-B28D-D7920BA1322A}"/>
              </a:ext>
            </a:extLst>
          </p:cNvPr>
          <p:cNvSpPr/>
          <p:nvPr/>
        </p:nvSpPr>
        <p:spPr>
          <a:xfrm>
            <a:off x="7257999" y="5934670"/>
            <a:ext cx="40958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http://programmingcomputervision.com/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99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44D29-9E34-D242-A41B-D98FD08D674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formats and compression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4740DF-3647-A248-A78C-2E6AF265F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important to have your data in the right format for the analysis you would like to perform.</a:t>
            </a:r>
          </a:p>
          <a:p>
            <a:r>
              <a:rPr lang="en-US" dirty="0"/>
              <a:t>Some formats are considered </a:t>
            </a:r>
            <a:r>
              <a:rPr lang="en-US" b="1" dirty="0" err="1">
                <a:solidFill>
                  <a:schemeClr val="accent1"/>
                </a:solidFill>
              </a:rPr>
              <a:t>lossy</a:t>
            </a:r>
            <a:r>
              <a:rPr lang="en-US" dirty="0"/>
              <a:t> due to some compression when converting and saving in this format.</a:t>
            </a:r>
          </a:p>
          <a:p>
            <a:r>
              <a:rPr lang="en-US" dirty="0"/>
              <a:t>Others are </a:t>
            </a:r>
            <a:r>
              <a:rPr lang="en-US" b="1" dirty="0">
                <a:solidFill>
                  <a:schemeClr val="accent1"/>
                </a:solidFill>
              </a:rPr>
              <a:t>lossless</a:t>
            </a:r>
            <a:r>
              <a:rPr lang="en-US" dirty="0"/>
              <a:t>, and uncompressed. This is more important when you would like to extract quantitative data from your image. They also tend to have larger file sizes.</a:t>
            </a:r>
          </a:p>
          <a:p>
            <a:r>
              <a:rPr lang="en-US" dirty="0"/>
              <a:t>Many microscope manufacturers have their own proprietary image types and these will require specific tools to extract data from. </a:t>
            </a:r>
            <a:r>
              <a:rPr lang="en-US" b="1" dirty="0">
                <a:solidFill>
                  <a:schemeClr val="accent1"/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1876244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Some common data formats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JPG or JPEG – Typically </a:t>
            </a:r>
            <a:r>
              <a:rPr lang="en-US" dirty="0" err="1"/>
              <a:t>lossy</a:t>
            </a:r>
            <a:r>
              <a:rPr lang="en-US" dirty="0"/>
              <a:t> and small bit depth (values range from 0 to 255). Can be grayscale or RGB, most common on standard digital cameras.</a:t>
            </a:r>
          </a:p>
          <a:p>
            <a:r>
              <a:rPr lang="en-US" dirty="0"/>
              <a:t>PNG – Lossless image format but not high bit depth (0 to 255). Can also contain an alpha (transparency channel). One of the most common image formats. </a:t>
            </a:r>
          </a:p>
          <a:p>
            <a:r>
              <a:rPr lang="en-US" dirty="0"/>
              <a:t>TIFF or TIF – Most standard format in scientific image. Generally lossless and can have a bit depth up to 16 bit (0  to 65,535) in both grayscale and color. TIFF files can also be image stacks.</a:t>
            </a:r>
          </a:p>
          <a:p>
            <a:r>
              <a:rPr lang="en-US" dirty="0"/>
              <a:t>CZI (</a:t>
            </a:r>
            <a:r>
              <a:rPr lang="en-US" dirty="0" err="1"/>
              <a:t>zeiss</a:t>
            </a:r>
            <a:r>
              <a:rPr lang="en-US" dirty="0"/>
              <a:t>) and LIF (Leica) – Proprietary image formats that can contain extra information about imaging and microscopy conditions. Require special readers. </a:t>
            </a:r>
          </a:p>
        </p:txBody>
      </p:sp>
    </p:spTree>
    <p:extLst>
      <p:ext uri="{BB962C8B-B14F-4D97-AF65-F5344CB8AC3E}">
        <p14:creationId xmlns:p14="http://schemas.microsoft.com/office/powerpoint/2010/main" val="3525956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Watch the ends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179423" cy="4351338"/>
          </a:xfrm>
        </p:spPr>
        <p:txBody>
          <a:bodyPr/>
          <a:lstStyle/>
          <a:p>
            <a:r>
              <a:rPr lang="en-US" dirty="0"/>
              <a:t>Endianness refers to the order in which bytes should be read into the computer when reading an image.</a:t>
            </a:r>
          </a:p>
          <a:p>
            <a:r>
              <a:rPr lang="en-US" dirty="0"/>
              <a:t>When working with a new format it is important to get this right.</a:t>
            </a:r>
          </a:p>
          <a:p>
            <a:r>
              <a:rPr lang="en-US" dirty="0"/>
              <a:t>Files can be either big-endian or little-endian.</a:t>
            </a:r>
          </a:p>
        </p:txBody>
      </p:sp>
      <p:pic>
        <p:nvPicPr>
          <p:cNvPr id="1026" name="Picture 2" descr="Image result for endian gulli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746" y="2527527"/>
            <a:ext cx="4928054" cy="283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858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How is image data stored in the computer?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6558361"/>
              </p:ext>
            </p:extLst>
          </p:nvPr>
        </p:nvGraphicFramePr>
        <p:xfrm>
          <a:off x="838200" y="1825625"/>
          <a:ext cx="10515600" cy="45055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56838">
                  <a:extLst>
                    <a:ext uri="{9D8B030D-6E8A-4147-A177-3AD203B41FA5}">
                      <a16:colId xmlns:a16="http://schemas.microsoft.com/office/drawing/2014/main" val="2999510290"/>
                    </a:ext>
                  </a:extLst>
                </a:gridCol>
                <a:gridCol w="5358762">
                  <a:extLst>
                    <a:ext uri="{9D8B030D-6E8A-4147-A177-3AD203B41FA5}">
                      <a16:colId xmlns:a16="http://schemas.microsoft.com/office/drawing/2014/main" val="1328151847"/>
                    </a:ext>
                  </a:extLst>
                </a:gridCol>
              </a:tblGrid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Data type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Range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125795563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uint8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 to 255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995257895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uint16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 to 65535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1093753466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uint32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0 to 2</a:t>
                      </a:r>
                      <a:r>
                        <a:rPr lang="en-US" baseline="30000">
                          <a:effectLst/>
                        </a:rPr>
                        <a:t>32</a:t>
                      </a:r>
                      <a:r>
                        <a:rPr lang="en-US">
                          <a:effectLst/>
                        </a:rPr>
                        <a:t> - 1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3393356918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float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-1 to 1 or 0 to 1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126376084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int8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-128 to 127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706804835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int16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-32768 to 32767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256277344"/>
                  </a:ext>
                </a:extLst>
              </a:tr>
              <a:tr h="563188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int32</a:t>
                      </a:r>
                    </a:p>
                  </a:txBody>
                  <a:tcPr marL="38100" marR="38100" marT="38100" marB="3810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-2</a:t>
                      </a:r>
                      <a:r>
                        <a:rPr lang="en-US" baseline="30000" dirty="0">
                          <a:effectLst/>
                        </a:rPr>
                        <a:t>31</a:t>
                      </a:r>
                      <a:r>
                        <a:rPr lang="en-US" dirty="0">
                          <a:effectLst/>
                        </a:rPr>
                        <a:t> to 2</a:t>
                      </a:r>
                      <a:r>
                        <a:rPr lang="en-US" baseline="30000" dirty="0">
                          <a:effectLst/>
                        </a:rPr>
                        <a:t>31</a:t>
                      </a:r>
                      <a:r>
                        <a:rPr lang="en-US" dirty="0">
                          <a:effectLst/>
                        </a:rPr>
                        <a:t> - 1</a:t>
                      </a:r>
                    </a:p>
                  </a:txBody>
                  <a:tcPr marL="38100" marR="38100" marT="38100" marB="38100" anchor="ctr"/>
                </a:tc>
                <a:extLst>
                  <a:ext uri="{0D108BD9-81ED-4DB2-BD59-A6C34878D82A}">
                    <a16:rowId xmlns:a16="http://schemas.microsoft.com/office/drawing/2014/main" val="934073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0419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67AEB-42E7-3642-9301-473E64B9E95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tools do we have at out disposal?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E4D9DF-0932-7F41-97EA-7A7865CCE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426" y="2163417"/>
            <a:ext cx="2309192" cy="23091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67384B5-75BD-AC47-AC1C-C3FB9C060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26" y="4472609"/>
            <a:ext cx="2986552" cy="21325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954390-5DD3-D24C-BCF9-D424710BE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7966" y="1864859"/>
            <a:ext cx="5570054" cy="18749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002A38-4F59-4E48-B631-01E1745EC7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669" y="4955516"/>
            <a:ext cx="3266661" cy="129305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6DE5873-840B-1747-80F8-A17943C415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6203" y="3352734"/>
            <a:ext cx="4554330" cy="11225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1DEFE2E-9B92-6240-B903-93CC340D54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0314" y="4555195"/>
            <a:ext cx="1703162" cy="16933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0029F72-2AE3-7746-AE82-26607B45DC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21157" y="3694830"/>
            <a:ext cx="3167270" cy="794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511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Getting started with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Notebooks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58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err="1"/>
              <a:t>Jupyter</a:t>
            </a:r>
            <a:r>
              <a:rPr lang="en-US" dirty="0"/>
              <a:t> notebooks are special documents that allow you to create and share documents </a:t>
            </a:r>
            <a:r>
              <a:rPr lang="en-US" b="1" dirty="0">
                <a:solidFill>
                  <a:schemeClr val="accent1"/>
                </a:solidFill>
              </a:rPr>
              <a:t>live code</a:t>
            </a:r>
            <a:r>
              <a:rPr lang="en-US" b="1" dirty="0"/>
              <a:t>.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They are a great way to keep your coding endeavors organized and share useful analysis with others.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5FF4AA-22E9-FC46-B3B1-E6C34B515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2371" y="1732637"/>
            <a:ext cx="6597570" cy="467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8622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Getting started in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/>
          </a:bodyPr>
          <a:lstStyle/>
          <a:p>
            <a:r>
              <a:rPr lang="en-US" dirty="0"/>
              <a:t>Launch the Anaconda application.</a:t>
            </a:r>
          </a:p>
          <a:p>
            <a:r>
              <a:rPr lang="en-US" dirty="0"/>
              <a:t>MAC: Hit command+&lt;space bar&gt; and type “Anaconda”</a:t>
            </a:r>
          </a:p>
          <a:p>
            <a:r>
              <a:rPr lang="en-US" dirty="0"/>
              <a:t>WINDOWS: Look for Anaconda on your start menu</a:t>
            </a:r>
          </a:p>
          <a:p>
            <a:r>
              <a:rPr lang="en-US" dirty="0"/>
              <a:t>This should start you in the home directory.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43C3D-F33B-7D4B-B2F6-18788A23B7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775" y="1825625"/>
            <a:ext cx="6568153" cy="410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562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ECC66-E26A-8B45-80E1-A4711A73C21B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Course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7A64FD-2DD6-4149-A267-96EB5B10C6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Day 1</a:t>
            </a:r>
          </a:p>
          <a:p>
            <a:pPr lvl="1"/>
            <a:r>
              <a:rPr lang="en-US" dirty="0"/>
              <a:t>Introduction to core concepts in image processing.</a:t>
            </a:r>
          </a:p>
          <a:p>
            <a:pPr lvl="1"/>
            <a:r>
              <a:rPr lang="en-US" dirty="0"/>
              <a:t>Introduction to </a:t>
            </a:r>
            <a:r>
              <a:rPr lang="en-US" dirty="0" err="1"/>
              <a:t>Jupyter</a:t>
            </a:r>
            <a:r>
              <a:rPr lang="en-US" dirty="0"/>
              <a:t> and quick python Review.</a:t>
            </a:r>
          </a:p>
          <a:p>
            <a:pPr lvl="1"/>
            <a:r>
              <a:rPr lang="en-US" dirty="0"/>
              <a:t>Manipulating matrices with </a:t>
            </a:r>
            <a:r>
              <a:rPr lang="en-US" dirty="0" err="1"/>
              <a:t>numpy</a:t>
            </a:r>
            <a:r>
              <a:rPr lang="en-US" dirty="0"/>
              <a:t>.</a:t>
            </a:r>
          </a:p>
          <a:p>
            <a:r>
              <a:rPr lang="en-US" dirty="0"/>
              <a:t>Day 2</a:t>
            </a:r>
          </a:p>
          <a:p>
            <a:pPr lvl="1"/>
            <a:r>
              <a:rPr lang="en-US" dirty="0"/>
              <a:t>Loading and inspecting images with python and matplotlib.</a:t>
            </a:r>
          </a:p>
          <a:p>
            <a:pPr lvl="1"/>
            <a:r>
              <a:rPr lang="en-US" dirty="0"/>
              <a:t>Useful algorithms for image processing.</a:t>
            </a:r>
          </a:p>
          <a:p>
            <a:pPr lvl="1"/>
            <a:r>
              <a:rPr lang="en-US" dirty="0" err="1"/>
              <a:t>SciKit</a:t>
            </a:r>
            <a:r>
              <a:rPr lang="en-US" dirty="0"/>
              <a:t> Image for image processing.</a:t>
            </a:r>
          </a:p>
          <a:p>
            <a:r>
              <a:rPr lang="en-US" dirty="0"/>
              <a:t>Day 3</a:t>
            </a:r>
          </a:p>
          <a:p>
            <a:pPr lvl="1"/>
            <a:r>
              <a:rPr lang="en-US" dirty="0"/>
              <a:t>Application of Day 1 and 2 to a real dataset.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391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Getting started from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8251"/>
            <a:ext cx="2848634" cy="3898712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Click on the launch button under the </a:t>
            </a:r>
            <a:r>
              <a:rPr lang="en-US" dirty="0" err="1">
                <a:solidFill>
                  <a:schemeClr val="accent2"/>
                </a:solidFill>
              </a:rPr>
              <a:t>jupyter</a:t>
            </a:r>
            <a:r>
              <a:rPr lang="en-US" dirty="0">
                <a:solidFill>
                  <a:schemeClr val="accent2"/>
                </a:solidFill>
              </a:rPr>
              <a:t> notebook</a:t>
            </a:r>
            <a:r>
              <a:rPr lang="en-US" dirty="0"/>
              <a:t> icon. After a few moments the dashboard should open in your default web browser.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0D7698-53DC-D942-BC8D-15A38F4DD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6834" y="1919045"/>
            <a:ext cx="7666966" cy="461712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4808349-88D7-C94A-884F-94EACA76A184}"/>
              </a:ext>
            </a:extLst>
          </p:cNvPr>
          <p:cNvSpPr/>
          <p:nvPr/>
        </p:nvSpPr>
        <p:spPr>
          <a:xfrm>
            <a:off x="6648773" y="2898183"/>
            <a:ext cx="1534332" cy="172031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424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4A4561-E0DF-CC4C-981A-3F40A2E43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1690688"/>
            <a:ext cx="9525000" cy="4979470"/>
          </a:xfrm>
        </p:spPr>
      </p:pic>
    </p:spTree>
    <p:extLst>
      <p:ext uri="{BB962C8B-B14F-4D97-AF65-F5344CB8AC3E}">
        <p14:creationId xmlns:p14="http://schemas.microsoft.com/office/powerpoint/2010/main" val="15987369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4A4561-E0DF-CC4C-981A-3F40A2E43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1690688"/>
            <a:ext cx="9525000" cy="497947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B28026-307B-1848-B944-C915FEFF30D5}"/>
              </a:ext>
            </a:extLst>
          </p:cNvPr>
          <p:cNvSpPr txBox="1"/>
          <p:nvPr/>
        </p:nvSpPr>
        <p:spPr>
          <a:xfrm>
            <a:off x="4850970" y="4928460"/>
            <a:ext cx="5238427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file browser allows us to navigate to different locations on our computer and open specific files.</a:t>
            </a:r>
          </a:p>
        </p:txBody>
      </p:sp>
    </p:spTree>
    <p:extLst>
      <p:ext uri="{BB962C8B-B14F-4D97-AF65-F5344CB8AC3E}">
        <p14:creationId xmlns:p14="http://schemas.microsoft.com/office/powerpoint/2010/main" val="1711683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4A4561-E0DF-CC4C-981A-3F40A2E43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3500" y="1690688"/>
            <a:ext cx="9525000" cy="497947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B28026-307B-1848-B944-C915FEFF30D5}"/>
              </a:ext>
            </a:extLst>
          </p:cNvPr>
          <p:cNvSpPr txBox="1"/>
          <p:nvPr/>
        </p:nvSpPr>
        <p:spPr>
          <a:xfrm>
            <a:off x="4804474" y="1815922"/>
            <a:ext cx="5238427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If you would like to launch in a new tab or change browser just type this </a:t>
            </a:r>
            <a:r>
              <a:rPr lang="en-US" sz="2400" dirty="0" err="1"/>
              <a:t>url</a:t>
            </a:r>
            <a:r>
              <a:rPr lang="en-US" sz="2400" dirty="0"/>
              <a:t> to get back there.</a:t>
            </a:r>
          </a:p>
        </p:txBody>
      </p:sp>
    </p:spTree>
    <p:extLst>
      <p:ext uri="{BB962C8B-B14F-4D97-AF65-F5344CB8AC3E}">
        <p14:creationId xmlns:p14="http://schemas.microsoft.com/office/powerpoint/2010/main" val="2139678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446BF86-FF68-5A43-8EBF-0C14B475C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90" y="1690688"/>
            <a:ext cx="8455896" cy="500298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B28026-307B-1848-B944-C915FEFF30D5}"/>
              </a:ext>
            </a:extLst>
          </p:cNvPr>
          <p:cNvSpPr txBox="1"/>
          <p:nvPr/>
        </p:nvSpPr>
        <p:spPr>
          <a:xfrm>
            <a:off x="4850970" y="2557218"/>
            <a:ext cx="3130658" cy="83099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Let’s start by making a </a:t>
            </a:r>
            <a:r>
              <a:rPr lang="en-US" sz="2400" b="1" dirty="0"/>
              <a:t>NEW </a:t>
            </a:r>
            <a:r>
              <a:rPr lang="en-US" sz="2400" dirty="0"/>
              <a:t>notebook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78E0BB8-B6D3-F444-A129-B0C8AA7F575F}"/>
              </a:ext>
            </a:extLst>
          </p:cNvPr>
          <p:cNvCxnSpPr>
            <a:cxnSpLocks/>
          </p:cNvCxnSpPr>
          <p:nvPr/>
        </p:nvCxnSpPr>
        <p:spPr>
          <a:xfrm>
            <a:off x="7981628" y="2960176"/>
            <a:ext cx="1301857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585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446BF86-FF68-5A43-8EBF-0C14B475C6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91" y="1690688"/>
            <a:ext cx="8455896" cy="5002983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r>
              <a:rPr lang="en-US" dirty="0">
                <a:solidFill>
                  <a:schemeClr val="bg1"/>
                </a:solidFill>
              </a:rPr>
              <a:t> dashboard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91D1B5-534B-2840-AE46-D0DA5C44A3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39" t="9734" r="5514" b="5612"/>
          <a:stretch/>
        </p:blipFill>
        <p:spPr>
          <a:xfrm>
            <a:off x="7800537" y="2706053"/>
            <a:ext cx="2335356" cy="27245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B28026-307B-1848-B944-C915FEFF30D5}"/>
              </a:ext>
            </a:extLst>
          </p:cNvPr>
          <p:cNvSpPr txBox="1"/>
          <p:nvPr/>
        </p:nvSpPr>
        <p:spPr>
          <a:xfrm>
            <a:off x="4850970" y="2557218"/>
            <a:ext cx="3130658" cy="83099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Make sure to select </a:t>
            </a:r>
            <a:r>
              <a:rPr lang="en-US" sz="2400" b="1" dirty="0"/>
              <a:t>Python3</a:t>
            </a:r>
            <a:r>
              <a:rPr lang="en-US" sz="2400" dirty="0"/>
              <a:t>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78E0BB8-B6D3-F444-A129-B0C8AA7F575F}"/>
              </a:ext>
            </a:extLst>
          </p:cNvPr>
          <p:cNvCxnSpPr>
            <a:cxnSpLocks/>
          </p:cNvCxnSpPr>
          <p:nvPr/>
        </p:nvCxnSpPr>
        <p:spPr>
          <a:xfrm>
            <a:off x="7981628" y="2960176"/>
            <a:ext cx="1301857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97601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Opening your first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06546"/>
            <a:ext cx="10515600" cy="16392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you have selected the right language your browser should now have a page that looks something like this opened up.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7A4CD0-727E-A044-97C7-885FA9E73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9494"/>
            <a:ext cx="10515600" cy="272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9780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Opening your first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06546"/>
            <a:ext cx="10515600" cy="16392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you have selected the right language your browser should now have a page that looks something like this opened up.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7A4CD0-727E-A044-97C7-885FA9E732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79494"/>
            <a:ext cx="10515600" cy="27270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45F1B6F-F21B-4147-AB06-BA9C1334CD59}"/>
              </a:ext>
            </a:extLst>
          </p:cNvPr>
          <p:cNvSpPr/>
          <p:nvPr/>
        </p:nvSpPr>
        <p:spPr>
          <a:xfrm>
            <a:off x="2262752" y="1879494"/>
            <a:ext cx="4463512" cy="336764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5D1D491-0A6F-614B-A9A2-C357EC57DD39}"/>
              </a:ext>
            </a:extLst>
          </p:cNvPr>
          <p:cNvSpPr txBox="1"/>
          <p:nvPr/>
        </p:nvSpPr>
        <p:spPr>
          <a:xfrm>
            <a:off x="5424407" y="2285667"/>
            <a:ext cx="3130658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We can give our notebook a filename by clicking here.</a:t>
            </a:r>
          </a:p>
        </p:txBody>
      </p:sp>
    </p:spTree>
    <p:extLst>
      <p:ext uri="{BB962C8B-B14F-4D97-AF65-F5344CB8AC3E}">
        <p14:creationId xmlns:p14="http://schemas.microsoft.com/office/powerpoint/2010/main" val="12126784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Renaming your notebook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0EBF29-8704-034D-B474-A0092FFFF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06740"/>
            <a:ext cx="10515600" cy="290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3942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Renaming your notebook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4A93CA-35F5-6144-881D-C79BF7B71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44071"/>
            <a:ext cx="10515600" cy="30838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6448357-6DEF-6C42-B063-80817A25E3B9}"/>
              </a:ext>
            </a:extLst>
          </p:cNvPr>
          <p:cNvSpPr/>
          <p:nvPr/>
        </p:nvSpPr>
        <p:spPr>
          <a:xfrm>
            <a:off x="8973519" y="4106170"/>
            <a:ext cx="743918" cy="37284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EADA92-D634-7540-844C-E11B6C855667}"/>
              </a:ext>
            </a:extLst>
          </p:cNvPr>
          <p:cNvSpPr txBox="1"/>
          <p:nvPr/>
        </p:nvSpPr>
        <p:spPr>
          <a:xfrm>
            <a:off x="4138047" y="4681139"/>
            <a:ext cx="4835472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Once you are done click rename. Your notebook should be automatically saved periodically.</a:t>
            </a:r>
          </a:p>
        </p:txBody>
      </p:sp>
    </p:spTree>
    <p:extLst>
      <p:ext uri="{BB962C8B-B14F-4D97-AF65-F5344CB8AC3E}">
        <p14:creationId xmlns:p14="http://schemas.microsoft.com/office/powerpoint/2010/main" val="3488338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F006D-B92C-C649-91F3-3DAE11A11E8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are the goals of this course?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BE296-D211-E14B-9DF5-B6B9421A9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course should give you basic knowledge of the steps in image processing for your own studies.</a:t>
            </a:r>
          </a:p>
          <a:p>
            <a:r>
              <a:rPr lang="en-US" dirty="0"/>
              <a:t>You should hopefully leave with some tools for exploring your own images and the knowledge of where to find other things you may need.</a:t>
            </a:r>
          </a:p>
          <a:p>
            <a:r>
              <a:rPr lang="en-US" dirty="0"/>
              <a:t>This course will not touch on more advanced topics like advanced neural networks and machine learning.</a:t>
            </a:r>
          </a:p>
          <a:p>
            <a:r>
              <a:rPr lang="en-US" dirty="0"/>
              <a:t>Image processing is about </a:t>
            </a:r>
            <a:r>
              <a:rPr lang="en-US" i="1" dirty="0">
                <a:solidFill>
                  <a:schemeClr val="accent1"/>
                </a:solidFill>
              </a:rPr>
              <a:t>extracting</a:t>
            </a:r>
            <a:r>
              <a:rPr lang="en-US" dirty="0"/>
              <a:t> the relevant data from your measurements, but not about analyzing them.</a:t>
            </a:r>
          </a:p>
        </p:txBody>
      </p:sp>
    </p:spTree>
    <p:extLst>
      <p:ext uri="{BB962C8B-B14F-4D97-AF65-F5344CB8AC3E}">
        <p14:creationId xmlns:p14="http://schemas.microsoft.com/office/powerpoint/2010/main" val="1291487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Inserting code into the notebook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75A46A-0E38-7341-8876-819795BBA3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208" y="1978702"/>
            <a:ext cx="10551592" cy="230919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A9E03C-98A6-0443-B269-8BEDD807BDC3}"/>
              </a:ext>
            </a:extLst>
          </p:cNvPr>
          <p:cNvSpPr txBox="1"/>
          <p:nvPr/>
        </p:nvSpPr>
        <p:spPr>
          <a:xfrm>
            <a:off x="3673352" y="4575912"/>
            <a:ext cx="4835472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highlighted region is known as a cell and is the place where code is entered and run in your notebook.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0DE30EB-28A6-5449-9A6A-AFDB977B00A1}"/>
              </a:ext>
            </a:extLst>
          </p:cNvPr>
          <p:cNvSpPr/>
          <p:nvPr/>
        </p:nvSpPr>
        <p:spPr>
          <a:xfrm>
            <a:off x="838199" y="3462729"/>
            <a:ext cx="10224541" cy="65956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964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Writing and running code in </a:t>
            </a:r>
            <a:r>
              <a:rPr lang="en-US" dirty="0" err="1">
                <a:solidFill>
                  <a:schemeClr val="bg1"/>
                </a:solidFill>
              </a:rPr>
              <a:t>Jupyter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2266" cy="4351338"/>
          </a:xfrm>
        </p:spPr>
        <p:txBody>
          <a:bodyPr>
            <a:normAutofit/>
          </a:bodyPr>
          <a:lstStyle/>
          <a:p>
            <a:r>
              <a:rPr lang="en-US" dirty="0"/>
              <a:t>Code can be entered directly into the cell.</a:t>
            </a:r>
          </a:p>
          <a:p>
            <a:r>
              <a:rPr lang="en-US" dirty="0"/>
              <a:t>Note that the text of the code has </a:t>
            </a:r>
            <a:r>
              <a:rPr lang="en-US" dirty="0">
                <a:solidFill>
                  <a:srgbClr val="FF0000"/>
                </a:solidFill>
              </a:rPr>
              <a:t>different </a:t>
            </a:r>
            <a:r>
              <a:rPr lang="en-US" dirty="0">
                <a:solidFill>
                  <a:schemeClr val="accent1"/>
                </a:solidFill>
              </a:rPr>
              <a:t>colors</a:t>
            </a:r>
            <a:r>
              <a:rPr lang="en-US" dirty="0"/>
              <a:t>.</a:t>
            </a:r>
          </a:p>
          <a:p>
            <a:r>
              <a:rPr lang="en-US" dirty="0"/>
              <a:t>This is known as </a:t>
            </a:r>
            <a:r>
              <a:rPr lang="en-US" b="1" i="1" dirty="0"/>
              <a:t>syntax highlighting</a:t>
            </a:r>
            <a:r>
              <a:rPr lang="en-US" dirty="0"/>
              <a:t> and is useful for keeping track of what specific pieces of code do.</a:t>
            </a:r>
          </a:p>
          <a:p>
            <a:r>
              <a:rPr lang="en-US" dirty="0"/>
              <a:t>In this case </a:t>
            </a:r>
            <a:r>
              <a:rPr lang="en-US" dirty="0">
                <a:solidFill>
                  <a:schemeClr val="accent6"/>
                </a:solidFill>
              </a:rPr>
              <a:t>numbers</a:t>
            </a:r>
            <a:r>
              <a:rPr lang="en-US" dirty="0"/>
              <a:t> are green and </a:t>
            </a:r>
            <a:r>
              <a:rPr lang="en-US" dirty="0">
                <a:solidFill>
                  <a:srgbClr val="7030A0"/>
                </a:solidFill>
              </a:rPr>
              <a:t>mathematical operations </a:t>
            </a:r>
            <a:r>
              <a:rPr lang="en-US" dirty="0"/>
              <a:t>are purple.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141F03-6C46-3045-836C-49F658251F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159"/>
          <a:stretch/>
        </p:blipFill>
        <p:spPr>
          <a:xfrm>
            <a:off x="7101798" y="1825625"/>
            <a:ext cx="4252002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002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Running the content of a cell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2266" cy="4351338"/>
          </a:xfrm>
        </p:spPr>
        <p:txBody>
          <a:bodyPr>
            <a:normAutofit/>
          </a:bodyPr>
          <a:lstStyle/>
          <a:p>
            <a:r>
              <a:rPr lang="en-US" dirty="0"/>
              <a:t>Type the code into the cell.</a:t>
            </a:r>
          </a:p>
          <a:p>
            <a:r>
              <a:rPr lang="en-US" dirty="0"/>
              <a:t>To run the code either press the </a:t>
            </a:r>
            <a:r>
              <a:rPr lang="en-US" b="1" i="1" dirty="0"/>
              <a:t>Run</a:t>
            </a:r>
            <a:r>
              <a:rPr lang="en-US" dirty="0"/>
              <a:t> button highlighted in red or:</a:t>
            </a:r>
          </a:p>
          <a:p>
            <a:pPr lvl="1"/>
            <a:r>
              <a:rPr lang="en-US" dirty="0"/>
              <a:t> hit COMMAND + ENTER for MAC</a:t>
            </a:r>
          </a:p>
          <a:p>
            <a:pPr lvl="1"/>
            <a:r>
              <a:rPr lang="en-US" dirty="0"/>
              <a:t>hit CONTROL + ENTER</a:t>
            </a:r>
          </a:p>
          <a:p>
            <a:r>
              <a:rPr lang="en-US" dirty="0"/>
              <a:t>This should save a variable called x with a value of 114.</a:t>
            </a:r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141F03-6C46-3045-836C-49F658251F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1159"/>
          <a:stretch/>
        </p:blipFill>
        <p:spPr>
          <a:xfrm>
            <a:off x="7101798" y="1825625"/>
            <a:ext cx="4252002" cy="2540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D7152B0-17F0-CE4F-B572-7E6A5F7432A3}"/>
              </a:ext>
            </a:extLst>
          </p:cNvPr>
          <p:cNvSpPr/>
          <p:nvPr/>
        </p:nvSpPr>
        <p:spPr>
          <a:xfrm>
            <a:off x="7390151" y="3462728"/>
            <a:ext cx="3963649" cy="76449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408F19-163B-9341-A3A9-1620D775932B}"/>
              </a:ext>
            </a:extLst>
          </p:cNvPr>
          <p:cNvSpPr/>
          <p:nvPr/>
        </p:nvSpPr>
        <p:spPr>
          <a:xfrm>
            <a:off x="10253273" y="2758190"/>
            <a:ext cx="689548" cy="38974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292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Running the content of a cell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2266" cy="4351338"/>
          </a:xfrm>
        </p:spPr>
        <p:txBody>
          <a:bodyPr>
            <a:normAutofit/>
          </a:bodyPr>
          <a:lstStyle/>
          <a:p>
            <a:r>
              <a:rPr lang="en-US" dirty="0"/>
              <a:t>The output is shown on the right. Did anything actually run?</a:t>
            </a:r>
          </a:p>
          <a:p>
            <a:r>
              <a:rPr lang="en-US" dirty="0"/>
              <a:t>The answer is yes but how do we know.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43FB6A-F991-3A43-95B9-BF795CA77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933" y="1825625"/>
            <a:ext cx="36322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808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Running the content of a cell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72266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707070"/>
                </a:solidFill>
              </a:rPr>
              <a:t>The output is shown on the right. Did anything actually run?</a:t>
            </a:r>
          </a:p>
          <a:p>
            <a:r>
              <a:rPr lang="en-US" dirty="0">
                <a:solidFill>
                  <a:srgbClr val="707070"/>
                </a:solidFill>
              </a:rPr>
              <a:t>The answer is yes but how do we know.</a:t>
            </a:r>
          </a:p>
          <a:p>
            <a:r>
              <a:rPr lang="en-US" dirty="0"/>
              <a:t>Notice that there is now a number in the square brackets at the side of the cell.</a:t>
            </a:r>
          </a:p>
          <a:p>
            <a:r>
              <a:rPr lang="en-US" dirty="0"/>
              <a:t>This means the contents of the code have been executed.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43FB6A-F991-3A43-95B9-BF795CA77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933" y="1825625"/>
            <a:ext cx="3632200" cy="25781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6F501B5-53A1-9840-AC3F-8C8C9427F1CB}"/>
              </a:ext>
            </a:extLst>
          </p:cNvPr>
          <p:cNvSpPr/>
          <p:nvPr/>
        </p:nvSpPr>
        <p:spPr>
          <a:xfrm>
            <a:off x="7849849" y="3159645"/>
            <a:ext cx="844446" cy="38974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AF8E00-CBDB-3E4A-AA62-85BE9F3CB05A}"/>
              </a:ext>
            </a:extLst>
          </p:cNvPr>
          <p:cNvSpPr txBox="1"/>
          <p:nvPr/>
        </p:nvSpPr>
        <p:spPr>
          <a:xfrm>
            <a:off x="7277933" y="4883408"/>
            <a:ext cx="3632200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Cells that have not been executed contain empty brackets.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3C544DE-3E11-F04D-9EDA-7E7D8C489B40}"/>
              </a:ext>
            </a:extLst>
          </p:cNvPr>
          <p:cNvCxnSpPr>
            <a:cxnSpLocks/>
            <a:stCxn id="11" idx="0"/>
          </p:cNvCxnSpPr>
          <p:nvPr/>
        </p:nvCxnSpPr>
        <p:spPr>
          <a:xfrm flipH="1" flipV="1">
            <a:off x="8469443" y="4137285"/>
            <a:ext cx="624590" cy="746123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9484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Running the content of a cell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We can actually run more than one line in a single cell.</a:t>
            </a:r>
          </a:p>
          <a:p>
            <a:r>
              <a:rPr lang="en-US" dirty="0"/>
              <a:t>Click on the the cell below the one you just ran and type the following code then execute it.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6F7463-4533-A64F-909B-098481BCC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2890" y="3436366"/>
            <a:ext cx="5730339" cy="2740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2103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Running the content of a cell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We can actually run more than one line in a single cell.</a:t>
            </a:r>
          </a:p>
          <a:p>
            <a:r>
              <a:rPr lang="en-US" dirty="0"/>
              <a:t>Click on the the cell below the one you just ran and type the following code then execute it.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6F7463-4533-A64F-909B-098481BCC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9091" y="3436366"/>
            <a:ext cx="5730339" cy="27405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2B98B0-201C-0C4F-803E-CD9C376E9FCE}"/>
              </a:ext>
            </a:extLst>
          </p:cNvPr>
          <p:cNvSpPr txBox="1"/>
          <p:nvPr/>
        </p:nvSpPr>
        <p:spPr>
          <a:xfrm>
            <a:off x="8634959" y="3557138"/>
            <a:ext cx="2573311" cy="230832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Individual lines can be separated by hitting ENTER. Be careful not to split up lines of code though.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CE8933-E998-A544-BF94-D03946BA4380}"/>
              </a:ext>
            </a:extLst>
          </p:cNvPr>
          <p:cNvSpPr txBox="1"/>
          <p:nvPr/>
        </p:nvSpPr>
        <p:spPr>
          <a:xfrm>
            <a:off x="844446" y="3741804"/>
            <a:ext cx="1914646" cy="193899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green outline shows which cell is currently active.</a:t>
            </a:r>
          </a:p>
        </p:txBody>
      </p:sp>
    </p:spTree>
    <p:extLst>
      <p:ext uri="{BB962C8B-B14F-4D97-AF65-F5344CB8AC3E}">
        <p14:creationId xmlns:p14="http://schemas.microsoft.com/office/powerpoint/2010/main" val="39004923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Running the content of a cell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>
            <a:normAutofit/>
          </a:bodyPr>
          <a:lstStyle/>
          <a:p>
            <a:r>
              <a:rPr lang="en-US" dirty="0"/>
              <a:t>What’s different?</a:t>
            </a:r>
          </a:p>
          <a:p>
            <a:r>
              <a:rPr lang="en-US" dirty="0"/>
              <a:t>This time we actually have an output printed to the screen.</a:t>
            </a:r>
          </a:p>
          <a:p>
            <a:r>
              <a:rPr lang="en-US" dirty="0"/>
              <a:t>The number has also been updated.</a:t>
            </a:r>
          </a:p>
          <a:p>
            <a:r>
              <a:rPr lang="en-US" dirty="0"/>
              <a:t>The numbers indicate the order that cells are executed.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9D32A6-A2DA-B245-95CB-2BE44E1B3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2095447"/>
            <a:ext cx="5867400" cy="335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653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Running the content of a cell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What’s different?</a:t>
            </a:r>
          </a:p>
          <a:p>
            <a:r>
              <a:rPr lang="en-US" dirty="0" err="1"/>
              <a:t>Jupyter</a:t>
            </a:r>
            <a:r>
              <a:rPr lang="en-US" dirty="0"/>
              <a:t> will display the last line of a cell with no attribute (No ‘=’ sign).</a:t>
            </a:r>
          </a:p>
          <a:p>
            <a:r>
              <a:rPr lang="en-US" dirty="0"/>
              <a:t>Is there another way we can do this in python?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9D32A6-A2DA-B245-95CB-2BE44E1B3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2095447"/>
            <a:ext cx="5867400" cy="3357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5293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Running the content of a cell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648200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What’s different?</a:t>
            </a:r>
          </a:p>
          <a:p>
            <a:r>
              <a:rPr lang="en-US" dirty="0" err="1"/>
              <a:t>Jupyter</a:t>
            </a:r>
            <a:r>
              <a:rPr lang="en-US" dirty="0"/>
              <a:t> will display the last line of a cell with no attribute (No ‘=’ sign).</a:t>
            </a:r>
          </a:p>
          <a:p>
            <a:r>
              <a:rPr lang="en-US" dirty="0"/>
              <a:t>Is there another way we can do this in python?</a:t>
            </a:r>
          </a:p>
          <a:p>
            <a:r>
              <a:rPr lang="en-US" dirty="0"/>
              <a:t>With </a:t>
            </a:r>
            <a:r>
              <a:rPr lang="en-US" dirty="0">
                <a:solidFill>
                  <a:schemeClr val="accent6"/>
                </a:solidFill>
              </a:rPr>
              <a:t>print</a:t>
            </a:r>
            <a:r>
              <a:rPr lang="en-US" dirty="0"/>
              <a:t> we can display multiple things.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4DE17D-721A-E444-9585-4186F67BD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825624"/>
            <a:ext cx="5867400" cy="4690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747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an Image?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04501-EDB5-A144-AFD4-F7EA920DA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237" y="2456556"/>
            <a:ext cx="5652541" cy="4351338"/>
          </a:xfrm>
        </p:spPr>
        <p:txBody>
          <a:bodyPr/>
          <a:lstStyle/>
          <a:p>
            <a:r>
              <a:rPr lang="en-US" dirty="0"/>
              <a:t>Reality is a continuous function.</a:t>
            </a:r>
          </a:p>
          <a:p>
            <a:r>
              <a:rPr lang="en-US" dirty="0"/>
              <a:t>Most acquisition systems are made up of pixels. Computers store information as bits.</a:t>
            </a:r>
          </a:p>
          <a:p>
            <a:r>
              <a:rPr lang="en-US" dirty="0"/>
              <a:t>When we measure something therefore it is necessary to discretize as our sampling is limited.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D742DD-242C-4247-88F1-E1B40F384E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632" r="30439"/>
          <a:stretch/>
        </p:blipFill>
        <p:spPr>
          <a:xfrm>
            <a:off x="6991662" y="2089878"/>
            <a:ext cx="4362138" cy="4267200"/>
          </a:xfrm>
          <a:prstGeom prst="rect">
            <a:avLst/>
          </a:prstGeom>
        </p:spPr>
      </p:pic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F06802A-82A2-1D4D-A702-40FD3ADE0C59}"/>
              </a:ext>
            </a:extLst>
          </p:cNvPr>
          <p:cNvGrpSpPr/>
          <p:nvPr/>
        </p:nvGrpSpPr>
        <p:grpSpPr>
          <a:xfrm>
            <a:off x="8747327" y="3021085"/>
            <a:ext cx="1718327" cy="2278202"/>
            <a:chOff x="8747327" y="3021085"/>
            <a:chExt cx="1718327" cy="2278202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D4F68BF4-3CBD-E040-B610-3BA67B75EFA3}"/>
                </a:ext>
              </a:extLst>
            </p:cNvPr>
            <p:cNvGrpSpPr/>
            <p:nvPr/>
          </p:nvGrpSpPr>
          <p:grpSpPr>
            <a:xfrm>
              <a:off x="8747327" y="3021085"/>
              <a:ext cx="1718326" cy="757822"/>
              <a:chOff x="8747327" y="3021085"/>
              <a:chExt cx="1718326" cy="757822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C4318032-CA42-A548-B852-2282BB305DA1}"/>
                  </a:ext>
                </a:extLst>
              </p:cNvPr>
              <p:cNvGrpSpPr/>
              <p:nvPr/>
            </p:nvGrpSpPr>
            <p:grpSpPr>
              <a:xfrm>
                <a:off x="8747327" y="3021085"/>
                <a:ext cx="1718326" cy="373620"/>
                <a:chOff x="8747327" y="3021085"/>
                <a:chExt cx="1718326" cy="373620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7C229435-D06E-6E4D-AA78-89BC5854B613}"/>
                    </a:ext>
                  </a:extLst>
                </p:cNvPr>
                <p:cNvGrpSpPr/>
                <p:nvPr/>
              </p:nvGrpSpPr>
              <p:grpSpPr>
                <a:xfrm>
                  <a:off x="8747327" y="3021085"/>
                  <a:ext cx="1718326" cy="181520"/>
                  <a:chOff x="8747327" y="3021085"/>
                  <a:chExt cx="1718326" cy="181520"/>
                </a:xfrm>
              </p:grpSpPr>
              <p:sp>
                <p:nvSpPr>
                  <p:cNvPr id="8" name="Rectangle 7">
                    <a:extLst>
                      <a:ext uri="{FF2B5EF4-FFF2-40B4-BE49-F238E27FC236}">
                        <a16:creationId xmlns:a16="http://schemas.microsoft.com/office/drawing/2014/main" id="{17F12348-69BF-4540-9C49-33EC149977F9}"/>
                      </a:ext>
                    </a:extLst>
                  </p:cNvPr>
                  <p:cNvSpPr/>
                  <p:nvPr/>
                </p:nvSpPr>
                <p:spPr>
                  <a:xfrm>
                    <a:off x="8747327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F1CCD10C-A5ED-D246-BB2B-980015C512B6}"/>
                      </a:ext>
                    </a:extLst>
                  </p:cNvPr>
                  <p:cNvSpPr/>
                  <p:nvPr/>
                </p:nvSpPr>
                <p:spPr>
                  <a:xfrm>
                    <a:off x="89394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" name="Rectangle 9">
                    <a:extLst>
                      <a:ext uri="{FF2B5EF4-FFF2-40B4-BE49-F238E27FC236}">
                        <a16:creationId xmlns:a16="http://schemas.microsoft.com/office/drawing/2014/main" id="{3E12C42E-36E3-184F-83A9-C6DAA6678F2F}"/>
                      </a:ext>
                    </a:extLst>
                  </p:cNvPr>
                  <p:cNvSpPr/>
                  <p:nvPr/>
                </p:nvSpPr>
                <p:spPr>
                  <a:xfrm>
                    <a:off x="91315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" name="Rectangle 10">
                    <a:extLst>
                      <a:ext uri="{FF2B5EF4-FFF2-40B4-BE49-F238E27FC236}">
                        <a16:creationId xmlns:a16="http://schemas.microsoft.com/office/drawing/2014/main" id="{89940264-182B-844A-9882-DE98F2624FE5}"/>
                      </a:ext>
                    </a:extLst>
                  </p:cNvPr>
                  <p:cNvSpPr/>
                  <p:nvPr/>
                </p:nvSpPr>
                <p:spPr>
                  <a:xfrm>
                    <a:off x="9323629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" name="Rectangle 11">
                    <a:extLst>
                      <a:ext uri="{FF2B5EF4-FFF2-40B4-BE49-F238E27FC236}">
                        <a16:creationId xmlns:a16="http://schemas.microsoft.com/office/drawing/2014/main" id="{D84BD042-4351-1D48-BEBD-692D3387DABE}"/>
                      </a:ext>
                    </a:extLst>
                  </p:cNvPr>
                  <p:cNvSpPr/>
                  <p:nvPr/>
                </p:nvSpPr>
                <p:spPr>
                  <a:xfrm>
                    <a:off x="9515730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" name="Rectangle 12">
                    <a:extLst>
                      <a:ext uri="{FF2B5EF4-FFF2-40B4-BE49-F238E27FC236}">
                        <a16:creationId xmlns:a16="http://schemas.microsoft.com/office/drawing/2014/main" id="{661FE2D4-8366-1E47-973A-ABF18CF52C32}"/>
                      </a:ext>
                    </a:extLst>
                  </p:cNvPr>
                  <p:cNvSpPr/>
                  <p:nvPr/>
                </p:nvSpPr>
                <p:spPr>
                  <a:xfrm>
                    <a:off x="97078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4" name="Rectangle 13">
                    <a:extLst>
                      <a:ext uri="{FF2B5EF4-FFF2-40B4-BE49-F238E27FC236}">
                        <a16:creationId xmlns:a16="http://schemas.microsoft.com/office/drawing/2014/main" id="{7C6228BC-9015-9B4E-975D-7F1414349B5A}"/>
                      </a:ext>
                    </a:extLst>
                  </p:cNvPr>
                  <p:cNvSpPr/>
                  <p:nvPr/>
                </p:nvSpPr>
                <p:spPr>
                  <a:xfrm>
                    <a:off x="98999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700C988B-AB2E-9147-A1C9-C8F84B366448}"/>
                      </a:ext>
                    </a:extLst>
                  </p:cNvPr>
                  <p:cNvSpPr/>
                  <p:nvPr/>
                </p:nvSpPr>
                <p:spPr>
                  <a:xfrm>
                    <a:off x="10092032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60F3AEF0-09DF-ED4A-8B70-B3A694259B37}"/>
                      </a:ext>
                    </a:extLst>
                  </p:cNvPr>
                  <p:cNvSpPr/>
                  <p:nvPr/>
                </p:nvSpPr>
                <p:spPr>
                  <a:xfrm>
                    <a:off x="10284133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74DD841E-3111-034E-8CC8-DC2ED9FB27DE}"/>
                    </a:ext>
                  </a:extLst>
                </p:cNvPr>
                <p:cNvGrpSpPr/>
                <p:nvPr/>
              </p:nvGrpSpPr>
              <p:grpSpPr>
                <a:xfrm>
                  <a:off x="8747327" y="3213185"/>
                  <a:ext cx="1718326" cy="181520"/>
                  <a:chOff x="8747327" y="3021085"/>
                  <a:chExt cx="1718326" cy="181520"/>
                </a:xfrm>
              </p:grpSpPr>
              <p:sp>
                <p:nvSpPr>
                  <p:cNvPr id="19" name="Rectangle 18">
                    <a:extLst>
                      <a:ext uri="{FF2B5EF4-FFF2-40B4-BE49-F238E27FC236}">
                        <a16:creationId xmlns:a16="http://schemas.microsoft.com/office/drawing/2014/main" id="{E5FA410A-1039-974B-B653-241B23C2C111}"/>
                      </a:ext>
                    </a:extLst>
                  </p:cNvPr>
                  <p:cNvSpPr/>
                  <p:nvPr/>
                </p:nvSpPr>
                <p:spPr>
                  <a:xfrm>
                    <a:off x="8747327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0" name="Rectangle 19">
                    <a:extLst>
                      <a:ext uri="{FF2B5EF4-FFF2-40B4-BE49-F238E27FC236}">
                        <a16:creationId xmlns:a16="http://schemas.microsoft.com/office/drawing/2014/main" id="{BFF80F29-9AC3-4840-828D-390A26470E60}"/>
                      </a:ext>
                    </a:extLst>
                  </p:cNvPr>
                  <p:cNvSpPr/>
                  <p:nvPr/>
                </p:nvSpPr>
                <p:spPr>
                  <a:xfrm>
                    <a:off x="89394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4384E34B-55B1-5B49-8EC7-3AEA61836860}"/>
                      </a:ext>
                    </a:extLst>
                  </p:cNvPr>
                  <p:cNvSpPr/>
                  <p:nvPr/>
                </p:nvSpPr>
                <p:spPr>
                  <a:xfrm>
                    <a:off x="91315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D551F35E-83F6-F442-9957-712A7FE7710F}"/>
                      </a:ext>
                    </a:extLst>
                  </p:cNvPr>
                  <p:cNvSpPr/>
                  <p:nvPr/>
                </p:nvSpPr>
                <p:spPr>
                  <a:xfrm>
                    <a:off x="9323629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C9EDF794-DB62-9546-A3C0-DDB51EC30D75}"/>
                      </a:ext>
                    </a:extLst>
                  </p:cNvPr>
                  <p:cNvSpPr/>
                  <p:nvPr/>
                </p:nvSpPr>
                <p:spPr>
                  <a:xfrm>
                    <a:off x="9515730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8A7416DC-5AE3-E547-B827-FFE3697A98AD}"/>
                      </a:ext>
                    </a:extLst>
                  </p:cNvPr>
                  <p:cNvSpPr/>
                  <p:nvPr/>
                </p:nvSpPr>
                <p:spPr>
                  <a:xfrm>
                    <a:off x="97078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EF5D7388-3EAC-A94B-929A-E84A6C8C160F}"/>
                      </a:ext>
                    </a:extLst>
                  </p:cNvPr>
                  <p:cNvSpPr/>
                  <p:nvPr/>
                </p:nvSpPr>
                <p:spPr>
                  <a:xfrm>
                    <a:off x="98999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5736C935-C013-4E48-91EC-47C5963A5136}"/>
                      </a:ext>
                    </a:extLst>
                  </p:cNvPr>
                  <p:cNvSpPr/>
                  <p:nvPr/>
                </p:nvSpPr>
                <p:spPr>
                  <a:xfrm>
                    <a:off x="10092032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D409BDD3-EDBD-6144-B1E0-3EC4C1E9A70D}"/>
                      </a:ext>
                    </a:extLst>
                  </p:cNvPr>
                  <p:cNvSpPr/>
                  <p:nvPr/>
                </p:nvSpPr>
                <p:spPr>
                  <a:xfrm>
                    <a:off x="10284133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ACEDBD3-1D2E-7345-9DF6-58F04C3E3C33}"/>
                  </a:ext>
                </a:extLst>
              </p:cNvPr>
              <p:cNvGrpSpPr/>
              <p:nvPr/>
            </p:nvGrpSpPr>
            <p:grpSpPr>
              <a:xfrm>
                <a:off x="8747327" y="3405287"/>
                <a:ext cx="1718326" cy="373620"/>
                <a:chOff x="8747327" y="3021085"/>
                <a:chExt cx="1718326" cy="373620"/>
              </a:xfrm>
            </p:grpSpPr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80237E72-363A-3240-BC37-97F81B874982}"/>
                    </a:ext>
                  </a:extLst>
                </p:cNvPr>
                <p:cNvGrpSpPr/>
                <p:nvPr/>
              </p:nvGrpSpPr>
              <p:grpSpPr>
                <a:xfrm>
                  <a:off x="8747327" y="3021085"/>
                  <a:ext cx="1718326" cy="181520"/>
                  <a:chOff x="8747327" y="3021085"/>
                  <a:chExt cx="1718326" cy="181520"/>
                </a:xfrm>
              </p:grpSpPr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300EA7AC-0B1C-DF4B-A108-7B4742F98C72}"/>
                      </a:ext>
                    </a:extLst>
                  </p:cNvPr>
                  <p:cNvSpPr/>
                  <p:nvPr/>
                </p:nvSpPr>
                <p:spPr>
                  <a:xfrm>
                    <a:off x="8747327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4BFA76C3-AC37-7F47-863F-F1BEE75CE0AE}"/>
                      </a:ext>
                    </a:extLst>
                  </p:cNvPr>
                  <p:cNvSpPr/>
                  <p:nvPr/>
                </p:nvSpPr>
                <p:spPr>
                  <a:xfrm>
                    <a:off x="89394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457E1D51-E74E-0E46-BE1D-6E1EC57A3312}"/>
                      </a:ext>
                    </a:extLst>
                  </p:cNvPr>
                  <p:cNvSpPr/>
                  <p:nvPr/>
                </p:nvSpPr>
                <p:spPr>
                  <a:xfrm>
                    <a:off x="91315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84E2EB34-4E1C-AC4D-B18F-DC6B76EFAC27}"/>
                      </a:ext>
                    </a:extLst>
                  </p:cNvPr>
                  <p:cNvSpPr/>
                  <p:nvPr/>
                </p:nvSpPr>
                <p:spPr>
                  <a:xfrm>
                    <a:off x="9323629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9A3E5513-F2B8-C24C-8761-75BBBA95018A}"/>
                      </a:ext>
                    </a:extLst>
                  </p:cNvPr>
                  <p:cNvSpPr/>
                  <p:nvPr/>
                </p:nvSpPr>
                <p:spPr>
                  <a:xfrm>
                    <a:off x="9515730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82EBC951-2B2A-904A-95BF-0BE9D0AEFE6E}"/>
                      </a:ext>
                    </a:extLst>
                  </p:cNvPr>
                  <p:cNvSpPr/>
                  <p:nvPr/>
                </p:nvSpPr>
                <p:spPr>
                  <a:xfrm>
                    <a:off x="97078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EE746C91-9B1A-B946-B941-2B5EF6338984}"/>
                      </a:ext>
                    </a:extLst>
                  </p:cNvPr>
                  <p:cNvSpPr/>
                  <p:nvPr/>
                </p:nvSpPr>
                <p:spPr>
                  <a:xfrm>
                    <a:off x="98999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7DD633D4-5CC8-3340-AA18-13F6E96F6321}"/>
                      </a:ext>
                    </a:extLst>
                  </p:cNvPr>
                  <p:cNvSpPr/>
                  <p:nvPr/>
                </p:nvSpPr>
                <p:spPr>
                  <a:xfrm>
                    <a:off x="10092032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18D62763-A492-AF45-99D3-DA01CB6F5B38}"/>
                      </a:ext>
                    </a:extLst>
                  </p:cNvPr>
                  <p:cNvSpPr/>
                  <p:nvPr/>
                </p:nvSpPr>
                <p:spPr>
                  <a:xfrm>
                    <a:off x="10284133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1D0F7F8D-5BA1-ED42-A376-60FC862D0175}"/>
                    </a:ext>
                  </a:extLst>
                </p:cNvPr>
                <p:cNvGrpSpPr/>
                <p:nvPr/>
              </p:nvGrpSpPr>
              <p:grpSpPr>
                <a:xfrm>
                  <a:off x="8747327" y="3213185"/>
                  <a:ext cx="1718326" cy="181520"/>
                  <a:chOff x="8747327" y="3021085"/>
                  <a:chExt cx="1718326" cy="181520"/>
                </a:xfrm>
              </p:grpSpPr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6D9B1CD4-B01D-8441-B530-A7A942D77F97}"/>
                      </a:ext>
                    </a:extLst>
                  </p:cNvPr>
                  <p:cNvSpPr/>
                  <p:nvPr/>
                </p:nvSpPr>
                <p:spPr>
                  <a:xfrm>
                    <a:off x="8747327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5C96A4FB-F5E2-1947-AE70-BCD5609FD3B9}"/>
                      </a:ext>
                    </a:extLst>
                  </p:cNvPr>
                  <p:cNvSpPr/>
                  <p:nvPr/>
                </p:nvSpPr>
                <p:spPr>
                  <a:xfrm>
                    <a:off x="89394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AA240325-20B5-0A4A-ADEE-4259ED9EE9F8}"/>
                      </a:ext>
                    </a:extLst>
                  </p:cNvPr>
                  <p:cNvSpPr/>
                  <p:nvPr/>
                </p:nvSpPr>
                <p:spPr>
                  <a:xfrm>
                    <a:off x="91315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51C6F9D6-6A64-6D43-A4E5-E557B1228E99}"/>
                      </a:ext>
                    </a:extLst>
                  </p:cNvPr>
                  <p:cNvSpPr/>
                  <p:nvPr/>
                </p:nvSpPr>
                <p:spPr>
                  <a:xfrm>
                    <a:off x="9323629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28AEA5CC-47EC-E64F-833A-AD67D8B67D60}"/>
                      </a:ext>
                    </a:extLst>
                  </p:cNvPr>
                  <p:cNvSpPr/>
                  <p:nvPr/>
                </p:nvSpPr>
                <p:spPr>
                  <a:xfrm>
                    <a:off x="9515730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3A3D3FB1-2900-0040-981F-ACC38CC74A4F}"/>
                      </a:ext>
                    </a:extLst>
                  </p:cNvPr>
                  <p:cNvSpPr/>
                  <p:nvPr/>
                </p:nvSpPr>
                <p:spPr>
                  <a:xfrm>
                    <a:off x="97078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F2E292CB-DAB1-3B46-BF90-D14761D7677B}"/>
                      </a:ext>
                    </a:extLst>
                  </p:cNvPr>
                  <p:cNvSpPr/>
                  <p:nvPr/>
                </p:nvSpPr>
                <p:spPr>
                  <a:xfrm>
                    <a:off x="98999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31643BBB-B110-0F4B-AB79-4FC08C5434A0}"/>
                      </a:ext>
                    </a:extLst>
                  </p:cNvPr>
                  <p:cNvSpPr/>
                  <p:nvPr/>
                </p:nvSpPr>
                <p:spPr>
                  <a:xfrm>
                    <a:off x="10092032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DD3A913C-5027-534D-AC2C-870BFF6042C1}"/>
                      </a:ext>
                    </a:extLst>
                  </p:cNvPr>
                  <p:cNvSpPr/>
                  <p:nvPr/>
                </p:nvSpPr>
                <p:spPr>
                  <a:xfrm>
                    <a:off x="10284133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6ECF2E38-511C-404D-A86C-8D4EF50486CE}"/>
                </a:ext>
              </a:extLst>
            </p:cNvPr>
            <p:cNvGrpSpPr/>
            <p:nvPr/>
          </p:nvGrpSpPr>
          <p:grpSpPr>
            <a:xfrm>
              <a:off x="8747327" y="3789488"/>
              <a:ext cx="1718326" cy="757822"/>
              <a:chOff x="8747327" y="3021085"/>
              <a:chExt cx="1718326" cy="757822"/>
            </a:xfrm>
          </p:grpSpPr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880F45FD-2D2E-9C47-A5DC-08F6A27ADD50}"/>
                  </a:ext>
                </a:extLst>
              </p:cNvPr>
              <p:cNvGrpSpPr/>
              <p:nvPr/>
            </p:nvGrpSpPr>
            <p:grpSpPr>
              <a:xfrm>
                <a:off x="8747327" y="3021085"/>
                <a:ext cx="1718326" cy="373620"/>
                <a:chOff x="8747327" y="3021085"/>
                <a:chExt cx="1718326" cy="373620"/>
              </a:xfrm>
            </p:grpSpPr>
            <p:grpSp>
              <p:nvGrpSpPr>
                <p:cNvPr id="74" name="Group 73">
                  <a:extLst>
                    <a:ext uri="{FF2B5EF4-FFF2-40B4-BE49-F238E27FC236}">
                      <a16:creationId xmlns:a16="http://schemas.microsoft.com/office/drawing/2014/main" id="{BC8C2302-C90A-AD48-9FC9-8350597803B9}"/>
                    </a:ext>
                  </a:extLst>
                </p:cNvPr>
                <p:cNvGrpSpPr/>
                <p:nvPr/>
              </p:nvGrpSpPr>
              <p:grpSpPr>
                <a:xfrm>
                  <a:off x="8747327" y="3021085"/>
                  <a:ext cx="1718326" cy="181520"/>
                  <a:chOff x="8747327" y="3021085"/>
                  <a:chExt cx="1718326" cy="181520"/>
                </a:xfrm>
              </p:grpSpPr>
              <p:sp>
                <p:nvSpPr>
                  <p:cNvPr id="85" name="Rectangle 84">
                    <a:extLst>
                      <a:ext uri="{FF2B5EF4-FFF2-40B4-BE49-F238E27FC236}">
                        <a16:creationId xmlns:a16="http://schemas.microsoft.com/office/drawing/2014/main" id="{4CD7111D-CB0C-0141-BA04-56A98CF55708}"/>
                      </a:ext>
                    </a:extLst>
                  </p:cNvPr>
                  <p:cNvSpPr/>
                  <p:nvPr/>
                </p:nvSpPr>
                <p:spPr>
                  <a:xfrm>
                    <a:off x="8747327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311B6C9B-AD7B-F241-9525-28BB6FED51D5}"/>
                      </a:ext>
                    </a:extLst>
                  </p:cNvPr>
                  <p:cNvSpPr/>
                  <p:nvPr/>
                </p:nvSpPr>
                <p:spPr>
                  <a:xfrm>
                    <a:off x="89394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3729489D-7019-054D-AA62-0C659A2BD288}"/>
                      </a:ext>
                    </a:extLst>
                  </p:cNvPr>
                  <p:cNvSpPr/>
                  <p:nvPr/>
                </p:nvSpPr>
                <p:spPr>
                  <a:xfrm>
                    <a:off x="91315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C20724D4-465D-E246-83FE-0C2D27CBD6CA}"/>
                      </a:ext>
                    </a:extLst>
                  </p:cNvPr>
                  <p:cNvSpPr/>
                  <p:nvPr/>
                </p:nvSpPr>
                <p:spPr>
                  <a:xfrm>
                    <a:off x="9323629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9" name="Rectangle 88">
                    <a:extLst>
                      <a:ext uri="{FF2B5EF4-FFF2-40B4-BE49-F238E27FC236}">
                        <a16:creationId xmlns:a16="http://schemas.microsoft.com/office/drawing/2014/main" id="{2F2BE07D-4EEA-AC4E-BECE-99D0095541D6}"/>
                      </a:ext>
                    </a:extLst>
                  </p:cNvPr>
                  <p:cNvSpPr/>
                  <p:nvPr/>
                </p:nvSpPr>
                <p:spPr>
                  <a:xfrm>
                    <a:off x="9515730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0" name="Rectangle 89">
                    <a:extLst>
                      <a:ext uri="{FF2B5EF4-FFF2-40B4-BE49-F238E27FC236}">
                        <a16:creationId xmlns:a16="http://schemas.microsoft.com/office/drawing/2014/main" id="{F2444995-EF38-EF4E-A250-13C962EB6985}"/>
                      </a:ext>
                    </a:extLst>
                  </p:cNvPr>
                  <p:cNvSpPr/>
                  <p:nvPr/>
                </p:nvSpPr>
                <p:spPr>
                  <a:xfrm>
                    <a:off x="97078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1" name="Rectangle 90">
                    <a:extLst>
                      <a:ext uri="{FF2B5EF4-FFF2-40B4-BE49-F238E27FC236}">
                        <a16:creationId xmlns:a16="http://schemas.microsoft.com/office/drawing/2014/main" id="{53F9D8BC-38E0-3246-9542-ACB89071572C}"/>
                      </a:ext>
                    </a:extLst>
                  </p:cNvPr>
                  <p:cNvSpPr/>
                  <p:nvPr/>
                </p:nvSpPr>
                <p:spPr>
                  <a:xfrm>
                    <a:off x="98999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2" name="Rectangle 91">
                    <a:extLst>
                      <a:ext uri="{FF2B5EF4-FFF2-40B4-BE49-F238E27FC236}">
                        <a16:creationId xmlns:a16="http://schemas.microsoft.com/office/drawing/2014/main" id="{E55CF621-6B4A-D54E-9F02-100F75ED9AEC}"/>
                      </a:ext>
                    </a:extLst>
                  </p:cNvPr>
                  <p:cNvSpPr/>
                  <p:nvPr/>
                </p:nvSpPr>
                <p:spPr>
                  <a:xfrm>
                    <a:off x="10092032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93" name="Rectangle 92">
                    <a:extLst>
                      <a:ext uri="{FF2B5EF4-FFF2-40B4-BE49-F238E27FC236}">
                        <a16:creationId xmlns:a16="http://schemas.microsoft.com/office/drawing/2014/main" id="{A4CD7D54-CF7B-8F40-9FFC-7CB0D4CF3B48}"/>
                      </a:ext>
                    </a:extLst>
                  </p:cNvPr>
                  <p:cNvSpPr/>
                  <p:nvPr/>
                </p:nvSpPr>
                <p:spPr>
                  <a:xfrm>
                    <a:off x="10284133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75" name="Group 74">
                  <a:extLst>
                    <a:ext uri="{FF2B5EF4-FFF2-40B4-BE49-F238E27FC236}">
                      <a16:creationId xmlns:a16="http://schemas.microsoft.com/office/drawing/2014/main" id="{4E44ABF2-A620-8F49-A843-96868DE1BCFF}"/>
                    </a:ext>
                  </a:extLst>
                </p:cNvPr>
                <p:cNvGrpSpPr/>
                <p:nvPr/>
              </p:nvGrpSpPr>
              <p:grpSpPr>
                <a:xfrm>
                  <a:off x="8747327" y="3213185"/>
                  <a:ext cx="1718326" cy="181520"/>
                  <a:chOff x="8747327" y="3021085"/>
                  <a:chExt cx="1718326" cy="181520"/>
                </a:xfrm>
              </p:grpSpPr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D75F7073-F015-7043-88F6-2A8E00E394CF}"/>
                      </a:ext>
                    </a:extLst>
                  </p:cNvPr>
                  <p:cNvSpPr/>
                  <p:nvPr/>
                </p:nvSpPr>
                <p:spPr>
                  <a:xfrm>
                    <a:off x="8747327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B3C82BF1-5FCF-194B-8CFC-3942EF1783B2}"/>
                      </a:ext>
                    </a:extLst>
                  </p:cNvPr>
                  <p:cNvSpPr/>
                  <p:nvPr/>
                </p:nvSpPr>
                <p:spPr>
                  <a:xfrm>
                    <a:off x="89394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F9B86107-1452-B94D-8CE7-34CCBF433C84}"/>
                      </a:ext>
                    </a:extLst>
                  </p:cNvPr>
                  <p:cNvSpPr/>
                  <p:nvPr/>
                </p:nvSpPr>
                <p:spPr>
                  <a:xfrm>
                    <a:off x="91315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CE4E3B87-E4D3-E44C-9A39-790EC1B4A8AA}"/>
                      </a:ext>
                    </a:extLst>
                  </p:cNvPr>
                  <p:cNvSpPr/>
                  <p:nvPr/>
                </p:nvSpPr>
                <p:spPr>
                  <a:xfrm>
                    <a:off x="9323629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ECD7B579-C842-0B4B-B9E9-7D6EEAABBBFD}"/>
                      </a:ext>
                    </a:extLst>
                  </p:cNvPr>
                  <p:cNvSpPr/>
                  <p:nvPr/>
                </p:nvSpPr>
                <p:spPr>
                  <a:xfrm>
                    <a:off x="9515730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B2478077-06E8-EA47-9EFB-548F55675B32}"/>
                      </a:ext>
                    </a:extLst>
                  </p:cNvPr>
                  <p:cNvSpPr/>
                  <p:nvPr/>
                </p:nvSpPr>
                <p:spPr>
                  <a:xfrm>
                    <a:off x="97078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70F2224B-85C2-C64F-ADC6-61D58ADE6B95}"/>
                      </a:ext>
                    </a:extLst>
                  </p:cNvPr>
                  <p:cNvSpPr/>
                  <p:nvPr/>
                </p:nvSpPr>
                <p:spPr>
                  <a:xfrm>
                    <a:off x="98999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1E4C5DE9-E15D-DB40-B08C-67FF30DC52F0}"/>
                      </a:ext>
                    </a:extLst>
                  </p:cNvPr>
                  <p:cNvSpPr/>
                  <p:nvPr/>
                </p:nvSpPr>
                <p:spPr>
                  <a:xfrm>
                    <a:off x="10092032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72BDDA47-FCA7-6147-B0BF-D27AF37209A9}"/>
                      </a:ext>
                    </a:extLst>
                  </p:cNvPr>
                  <p:cNvSpPr/>
                  <p:nvPr/>
                </p:nvSpPr>
                <p:spPr>
                  <a:xfrm>
                    <a:off x="10284133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73C45394-F75D-774E-AAAB-50B32223162A}"/>
                  </a:ext>
                </a:extLst>
              </p:cNvPr>
              <p:cNvGrpSpPr/>
              <p:nvPr/>
            </p:nvGrpSpPr>
            <p:grpSpPr>
              <a:xfrm>
                <a:off x="8747327" y="3405287"/>
                <a:ext cx="1718326" cy="373620"/>
                <a:chOff x="8747327" y="3021085"/>
                <a:chExt cx="1718326" cy="373620"/>
              </a:xfrm>
            </p:grpSpPr>
            <p:grpSp>
              <p:nvGrpSpPr>
                <p:cNvPr id="54" name="Group 53">
                  <a:extLst>
                    <a:ext uri="{FF2B5EF4-FFF2-40B4-BE49-F238E27FC236}">
                      <a16:creationId xmlns:a16="http://schemas.microsoft.com/office/drawing/2014/main" id="{0863EB71-7B64-664D-950F-E32F34B3DA2E}"/>
                    </a:ext>
                  </a:extLst>
                </p:cNvPr>
                <p:cNvGrpSpPr/>
                <p:nvPr/>
              </p:nvGrpSpPr>
              <p:grpSpPr>
                <a:xfrm>
                  <a:off x="8747327" y="3021085"/>
                  <a:ext cx="1718326" cy="181520"/>
                  <a:chOff x="8747327" y="3021085"/>
                  <a:chExt cx="1718326" cy="181520"/>
                </a:xfrm>
              </p:grpSpPr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CDBAC273-0E61-3D44-839D-2B98B41F2F19}"/>
                      </a:ext>
                    </a:extLst>
                  </p:cNvPr>
                  <p:cNvSpPr/>
                  <p:nvPr/>
                </p:nvSpPr>
                <p:spPr>
                  <a:xfrm>
                    <a:off x="8747327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E05771D0-75CF-8D4D-B939-3770FC96A468}"/>
                      </a:ext>
                    </a:extLst>
                  </p:cNvPr>
                  <p:cNvSpPr/>
                  <p:nvPr/>
                </p:nvSpPr>
                <p:spPr>
                  <a:xfrm>
                    <a:off x="89394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52569BC8-9D5A-3247-8EC8-A7B952007AF1}"/>
                      </a:ext>
                    </a:extLst>
                  </p:cNvPr>
                  <p:cNvSpPr/>
                  <p:nvPr/>
                </p:nvSpPr>
                <p:spPr>
                  <a:xfrm>
                    <a:off x="91315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B3BE1E41-6062-2F43-BC69-3DB836126483}"/>
                      </a:ext>
                    </a:extLst>
                  </p:cNvPr>
                  <p:cNvSpPr/>
                  <p:nvPr/>
                </p:nvSpPr>
                <p:spPr>
                  <a:xfrm>
                    <a:off x="9323629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664B8F8C-2637-394A-925F-8B5C8B0681FD}"/>
                      </a:ext>
                    </a:extLst>
                  </p:cNvPr>
                  <p:cNvSpPr/>
                  <p:nvPr/>
                </p:nvSpPr>
                <p:spPr>
                  <a:xfrm>
                    <a:off x="9515730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0" name="Rectangle 69">
                    <a:extLst>
                      <a:ext uri="{FF2B5EF4-FFF2-40B4-BE49-F238E27FC236}">
                        <a16:creationId xmlns:a16="http://schemas.microsoft.com/office/drawing/2014/main" id="{585EF1B1-5875-E746-BA0A-2466394E314E}"/>
                      </a:ext>
                    </a:extLst>
                  </p:cNvPr>
                  <p:cNvSpPr/>
                  <p:nvPr/>
                </p:nvSpPr>
                <p:spPr>
                  <a:xfrm>
                    <a:off x="97078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5737251B-7B6B-5E43-9E93-FF34FDAF65F3}"/>
                      </a:ext>
                    </a:extLst>
                  </p:cNvPr>
                  <p:cNvSpPr/>
                  <p:nvPr/>
                </p:nvSpPr>
                <p:spPr>
                  <a:xfrm>
                    <a:off x="98999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id="{21917DAE-472C-FA49-83ED-CCF2AF51ABBD}"/>
                      </a:ext>
                    </a:extLst>
                  </p:cNvPr>
                  <p:cNvSpPr/>
                  <p:nvPr/>
                </p:nvSpPr>
                <p:spPr>
                  <a:xfrm>
                    <a:off x="10092032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Rectangle 72">
                    <a:extLst>
                      <a:ext uri="{FF2B5EF4-FFF2-40B4-BE49-F238E27FC236}">
                        <a16:creationId xmlns:a16="http://schemas.microsoft.com/office/drawing/2014/main" id="{A6C366F9-29BB-0644-A924-D4C23EE165D9}"/>
                      </a:ext>
                    </a:extLst>
                  </p:cNvPr>
                  <p:cNvSpPr/>
                  <p:nvPr/>
                </p:nvSpPr>
                <p:spPr>
                  <a:xfrm>
                    <a:off x="10284133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35E1B0C3-5D1F-A245-A813-11C0DD1799AB}"/>
                    </a:ext>
                  </a:extLst>
                </p:cNvPr>
                <p:cNvGrpSpPr/>
                <p:nvPr/>
              </p:nvGrpSpPr>
              <p:grpSpPr>
                <a:xfrm>
                  <a:off x="8747327" y="3213185"/>
                  <a:ext cx="1718326" cy="181520"/>
                  <a:chOff x="8747327" y="3021085"/>
                  <a:chExt cx="1718326" cy="181520"/>
                </a:xfrm>
              </p:grpSpPr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4725BC7C-DEC8-D743-8EAC-CD9E46A161C3}"/>
                      </a:ext>
                    </a:extLst>
                  </p:cNvPr>
                  <p:cNvSpPr/>
                  <p:nvPr/>
                </p:nvSpPr>
                <p:spPr>
                  <a:xfrm>
                    <a:off x="8747327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658E50C3-DBAD-144D-BA82-45D6D7D3EEE2}"/>
                      </a:ext>
                    </a:extLst>
                  </p:cNvPr>
                  <p:cNvSpPr/>
                  <p:nvPr/>
                </p:nvSpPr>
                <p:spPr>
                  <a:xfrm>
                    <a:off x="89394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E9B2A53C-5258-974E-8AD4-5A739F75DD96}"/>
                      </a:ext>
                    </a:extLst>
                  </p:cNvPr>
                  <p:cNvSpPr/>
                  <p:nvPr/>
                </p:nvSpPr>
                <p:spPr>
                  <a:xfrm>
                    <a:off x="91315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8772DE6C-6BA4-774F-BF0D-9210EA860D5E}"/>
                      </a:ext>
                    </a:extLst>
                  </p:cNvPr>
                  <p:cNvSpPr/>
                  <p:nvPr/>
                </p:nvSpPr>
                <p:spPr>
                  <a:xfrm>
                    <a:off x="9323629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B38895F3-71D2-184A-9DE0-8CF4D26A0136}"/>
                      </a:ext>
                    </a:extLst>
                  </p:cNvPr>
                  <p:cNvSpPr/>
                  <p:nvPr/>
                </p:nvSpPr>
                <p:spPr>
                  <a:xfrm>
                    <a:off x="9515730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5F4CC33C-F6A5-B34D-98DC-0F87565AA6A3}"/>
                      </a:ext>
                    </a:extLst>
                  </p:cNvPr>
                  <p:cNvSpPr/>
                  <p:nvPr/>
                </p:nvSpPr>
                <p:spPr>
                  <a:xfrm>
                    <a:off x="97078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949FB3D1-1DF5-AF41-8C93-C5A8780454F1}"/>
                      </a:ext>
                    </a:extLst>
                  </p:cNvPr>
                  <p:cNvSpPr/>
                  <p:nvPr/>
                </p:nvSpPr>
                <p:spPr>
                  <a:xfrm>
                    <a:off x="98999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A1317B0F-9E40-D745-AF0F-4DC33F14B997}"/>
                      </a:ext>
                    </a:extLst>
                  </p:cNvPr>
                  <p:cNvSpPr/>
                  <p:nvPr/>
                </p:nvSpPr>
                <p:spPr>
                  <a:xfrm>
                    <a:off x="10092032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9B1C0710-BF64-7942-85C3-38640ED0679A}"/>
                      </a:ext>
                    </a:extLst>
                  </p:cNvPr>
                  <p:cNvSpPr/>
                  <p:nvPr/>
                </p:nvSpPr>
                <p:spPr>
                  <a:xfrm>
                    <a:off x="10284133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F4D53C73-4C4A-8D43-99AE-8CA59904EB97}"/>
                </a:ext>
              </a:extLst>
            </p:cNvPr>
            <p:cNvGrpSpPr/>
            <p:nvPr/>
          </p:nvGrpSpPr>
          <p:grpSpPr>
            <a:xfrm>
              <a:off x="8747328" y="4541465"/>
              <a:ext cx="1718326" cy="757822"/>
              <a:chOff x="8747327" y="3021085"/>
              <a:chExt cx="1718326" cy="757822"/>
            </a:xfrm>
          </p:grpSpPr>
          <p:grpSp>
            <p:nvGrpSpPr>
              <p:cNvPr id="95" name="Group 94">
                <a:extLst>
                  <a:ext uri="{FF2B5EF4-FFF2-40B4-BE49-F238E27FC236}">
                    <a16:creationId xmlns:a16="http://schemas.microsoft.com/office/drawing/2014/main" id="{2221D8C2-5FDA-1941-A6ED-C02452C545E1}"/>
                  </a:ext>
                </a:extLst>
              </p:cNvPr>
              <p:cNvGrpSpPr/>
              <p:nvPr/>
            </p:nvGrpSpPr>
            <p:grpSpPr>
              <a:xfrm>
                <a:off x="8747327" y="3021085"/>
                <a:ext cx="1718326" cy="373620"/>
                <a:chOff x="8747327" y="3021085"/>
                <a:chExt cx="1718326" cy="373620"/>
              </a:xfrm>
            </p:grpSpPr>
            <p:grpSp>
              <p:nvGrpSpPr>
                <p:cNvPr id="117" name="Group 116">
                  <a:extLst>
                    <a:ext uri="{FF2B5EF4-FFF2-40B4-BE49-F238E27FC236}">
                      <a16:creationId xmlns:a16="http://schemas.microsoft.com/office/drawing/2014/main" id="{798C5C5F-3940-C84B-AB39-C6273A7B5990}"/>
                    </a:ext>
                  </a:extLst>
                </p:cNvPr>
                <p:cNvGrpSpPr/>
                <p:nvPr/>
              </p:nvGrpSpPr>
              <p:grpSpPr>
                <a:xfrm>
                  <a:off x="8747327" y="3021085"/>
                  <a:ext cx="1718326" cy="181520"/>
                  <a:chOff x="8747327" y="3021085"/>
                  <a:chExt cx="1718326" cy="181520"/>
                </a:xfrm>
              </p:grpSpPr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4D8E3EFF-BDAC-C940-821F-E7D27D2404BA}"/>
                      </a:ext>
                    </a:extLst>
                  </p:cNvPr>
                  <p:cNvSpPr/>
                  <p:nvPr/>
                </p:nvSpPr>
                <p:spPr>
                  <a:xfrm>
                    <a:off x="8747327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9" name="Rectangle 128">
                    <a:extLst>
                      <a:ext uri="{FF2B5EF4-FFF2-40B4-BE49-F238E27FC236}">
                        <a16:creationId xmlns:a16="http://schemas.microsoft.com/office/drawing/2014/main" id="{7D21D6B8-0F16-2B41-A9B9-B46D9486C1E9}"/>
                      </a:ext>
                    </a:extLst>
                  </p:cNvPr>
                  <p:cNvSpPr/>
                  <p:nvPr/>
                </p:nvSpPr>
                <p:spPr>
                  <a:xfrm>
                    <a:off x="89394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0" name="Rectangle 129">
                    <a:extLst>
                      <a:ext uri="{FF2B5EF4-FFF2-40B4-BE49-F238E27FC236}">
                        <a16:creationId xmlns:a16="http://schemas.microsoft.com/office/drawing/2014/main" id="{CF47BD18-8C29-B34B-A014-8550674FB5CC}"/>
                      </a:ext>
                    </a:extLst>
                  </p:cNvPr>
                  <p:cNvSpPr/>
                  <p:nvPr/>
                </p:nvSpPr>
                <p:spPr>
                  <a:xfrm>
                    <a:off x="91315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1" name="Rectangle 130">
                    <a:extLst>
                      <a:ext uri="{FF2B5EF4-FFF2-40B4-BE49-F238E27FC236}">
                        <a16:creationId xmlns:a16="http://schemas.microsoft.com/office/drawing/2014/main" id="{F86E3ECB-0DD5-D44D-87E7-437736D44059}"/>
                      </a:ext>
                    </a:extLst>
                  </p:cNvPr>
                  <p:cNvSpPr/>
                  <p:nvPr/>
                </p:nvSpPr>
                <p:spPr>
                  <a:xfrm>
                    <a:off x="9323629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2" name="Rectangle 131">
                    <a:extLst>
                      <a:ext uri="{FF2B5EF4-FFF2-40B4-BE49-F238E27FC236}">
                        <a16:creationId xmlns:a16="http://schemas.microsoft.com/office/drawing/2014/main" id="{DC0E3E21-1F29-AC49-9CD0-7B8FF9558DBA}"/>
                      </a:ext>
                    </a:extLst>
                  </p:cNvPr>
                  <p:cNvSpPr/>
                  <p:nvPr/>
                </p:nvSpPr>
                <p:spPr>
                  <a:xfrm>
                    <a:off x="9515730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3" name="Rectangle 132">
                    <a:extLst>
                      <a:ext uri="{FF2B5EF4-FFF2-40B4-BE49-F238E27FC236}">
                        <a16:creationId xmlns:a16="http://schemas.microsoft.com/office/drawing/2014/main" id="{4C6FEAD7-85FC-1844-A0EC-B4103C71EBFA}"/>
                      </a:ext>
                    </a:extLst>
                  </p:cNvPr>
                  <p:cNvSpPr/>
                  <p:nvPr/>
                </p:nvSpPr>
                <p:spPr>
                  <a:xfrm>
                    <a:off x="97078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4" name="Rectangle 133">
                    <a:extLst>
                      <a:ext uri="{FF2B5EF4-FFF2-40B4-BE49-F238E27FC236}">
                        <a16:creationId xmlns:a16="http://schemas.microsoft.com/office/drawing/2014/main" id="{7B872AB0-296C-0C44-8FEB-0C68E9DF7000}"/>
                      </a:ext>
                    </a:extLst>
                  </p:cNvPr>
                  <p:cNvSpPr/>
                  <p:nvPr/>
                </p:nvSpPr>
                <p:spPr>
                  <a:xfrm>
                    <a:off x="98999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5" name="Rectangle 134">
                    <a:extLst>
                      <a:ext uri="{FF2B5EF4-FFF2-40B4-BE49-F238E27FC236}">
                        <a16:creationId xmlns:a16="http://schemas.microsoft.com/office/drawing/2014/main" id="{73B54084-7546-5B4D-BD35-585A9736A3F7}"/>
                      </a:ext>
                    </a:extLst>
                  </p:cNvPr>
                  <p:cNvSpPr/>
                  <p:nvPr/>
                </p:nvSpPr>
                <p:spPr>
                  <a:xfrm>
                    <a:off x="10092032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36" name="Rectangle 135">
                    <a:extLst>
                      <a:ext uri="{FF2B5EF4-FFF2-40B4-BE49-F238E27FC236}">
                        <a16:creationId xmlns:a16="http://schemas.microsoft.com/office/drawing/2014/main" id="{484D4B59-DB28-F74C-A436-12BBEE03D986}"/>
                      </a:ext>
                    </a:extLst>
                  </p:cNvPr>
                  <p:cNvSpPr/>
                  <p:nvPr/>
                </p:nvSpPr>
                <p:spPr>
                  <a:xfrm>
                    <a:off x="10284133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118" name="Group 117">
                  <a:extLst>
                    <a:ext uri="{FF2B5EF4-FFF2-40B4-BE49-F238E27FC236}">
                      <a16:creationId xmlns:a16="http://schemas.microsoft.com/office/drawing/2014/main" id="{0033297F-EC5A-AC4C-B1BD-C93D5FB55755}"/>
                    </a:ext>
                  </a:extLst>
                </p:cNvPr>
                <p:cNvGrpSpPr/>
                <p:nvPr/>
              </p:nvGrpSpPr>
              <p:grpSpPr>
                <a:xfrm>
                  <a:off x="8747327" y="3213185"/>
                  <a:ext cx="1718326" cy="181520"/>
                  <a:chOff x="8747327" y="3021085"/>
                  <a:chExt cx="1718326" cy="181520"/>
                </a:xfrm>
              </p:grpSpPr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F833921A-A4BA-E544-B84F-10A0535E42E8}"/>
                      </a:ext>
                    </a:extLst>
                  </p:cNvPr>
                  <p:cNvSpPr/>
                  <p:nvPr/>
                </p:nvSpPr>
                <p:spPr>
                  <a:xfrm>
                    <a:off x="8747327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0" name="Rectangle 119">
                    <a:extLst>
                      <a:ext uri="{FF2B5EF4-FFF2-40B4-BE49-F238E27FC236}">
                        <a16:creationId xmlns:a16="http://schemas.microsoft.com/office/drawing/2014/main" id="{70567916-AE36-CD48-A0B1-6B4B5051A52D}"/>
                      </a:ext>
                    </a:extLst>
                  </p:cNvPr>
                  <p:cNvSpPr/>
                  <p:nvPr/>
                </p:nvSpPr>
                <p:spPr>
                  <a:xfrm>
                    <a:off x="89394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1" name="Rectangle 120">
                    <a:extLst>
                      <a:ext uri="{FF2B5EF4-FFF2-40B4-BE49-F238E27FC236}">
                        <a16:creationId xmlns:a16="http://schemas.microsoft.com/office/drawing/2014/main" id="{FDE6680E-8E76-2445-B1B4-DACFD3669EC4}"/>
                      </a:ext>
                    </a:extLst>
                  </p:cNvPr>
                  <p:cNvSpPr/>
                  <p:nvPr/>
                </p:nvSpPr>
                <p:spPr>
                  <a:xfrm>
                    <a:off x="91315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2" name="Rectangle 121">
                    <a:extLst>
                      <a:ext uri="{FF2B5EF4-FFF2-40B4-BE49-F238E27FC236}">
                        <a16:creationId xmlns:a16="http://schemas.microsoft.com/office/drawing/2014/main" id="{81D652B6-85BC-BB43-8042-D6363CB6395F}"/>
                      </a:ext>
                    </a:extLst>
                  </p:cNvPr>
                  <p:cNvSpPr/>
                  <p:nvPr/>
                </p:nvSpPr>
                <p:spPr>
                  <a:xfrm>
                    <a:off x="9323629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3" name="Rectangle 122">
                    <a:extLst>
                      <a:ext uri="{FF2B5EF4-FFF2-40B4-BE49-F238E27FC236}">
                        <a16:creationId xmlns:a16="http://schemas.microsoft.com/office/drawing/2014/main" id="{1C162181-5527-8B4B-BA67-8F97F6D774B2}"/>
                      </a:ext>
                    </a:extLst>
                  </p:cNvPr>
                  <p:cNvSpPr/>
                  <p:nvPr/>
                </p:nvSpPr>
                <p:spPr>
                  <a:xfrm>
                    <a:off x="9515730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4" name="Rectangle 123">
                    <a:extLst>
                      <a:ext uri="{FF2B5EF4-FFF2-40B4-BE49-F238E27FC236}">
                        <a16:creationId xmlns:a16="http://schemas.microsoft.com/office/drawing/2014/main" id="{8ABF4F9B-CCC8-1646-9976-98328B0085C6}"/>
                      </a:ext>
                    </a:extLst>
                  </p:cNvPr>
                  <p:cNvSpPr/>
                  <p:nvPr/>
                </p:nvSpPr>
                <p:spPr>
                  <a:xfrm>
                    <a:off x="97078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5" name="Rectangle 124">
                    <a:extLst>
                      <a:ext uri="{FF2B5EF4-FFF2-40B4-BE49-F238E27FC236}">
                        <a16:creationId xmlns:a16="http://schemas.microsoft.com/office/drawing/2014/main" id="{7BC7BF53-F03F-8049-8AB2-E2BCFD1BA1D0}"/>
                      </a:ext>
                    </a:extLst>
                  </p:cNvPr>
                  <p:cNvSpPr/>
                  <p:nvPr/>
                </p:nvSpPr>
                <p:spPr>
                  <a:xfrm>
                    <a:off x="98999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6" name="Rectangle 125">
                    <a:extLst>
                      <a:ext uri="{FF2B5EF4-FFF2-40B4-BE49-F238E27FC236}">
                        <a16:creationId xmlns:a16="http://schemas.microsoft.com/office/drawing/2014/main" id="{7485AA7E-6A7E-7F46-9683-A09C2220F1FC}"/>
                      </a:ext>
                    </a:extLst>
                  </p:cNvPr>
                  <p:cNvSpPr/>
                  <p:nvPr/>
                </p:nvSpPr>
                <p:spPr>
                  <a:xfrm>
                    <a:off x="10092032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27" name="Rectangle 126">
                    <a:extLst>
                      <a:ext uri="{FF2B5EF4-FFF2-40B4-BE49-F238E27FC236}">
                        <a16:creationId xmlns:a16="http://schemas.microsoft.com/office/drawing/2014/main" id="{6B9DD259-E66E-3C45-BBB3-E436C59E96AB}"/>
                      </a:ext>
                    </a:extLst>
                  </p:cNvPr>
                  <p:cNvSpPr/>
                  <p:nvPr/>
                </p:nvSpPr>
                <p:spPr>
                  <a:xfrm>
                    <a:off x="10284133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DDCA6DFE-B2D4-2745-BCE9-A86499594D64}"/>
                  </a:ext>
                </a:extLst>
              </p:cNvPr>
              <p:cNvGrpSpPr/>
              <p:nvPr/>
            </p:nvGrpSpPr>
            <p:grpSpPr>
              <a:xfrm>
                <a:off x="8747327" y="3405287"/>
                <a:ext cx="1718326" cy="373620"/>
                <a:chOff x="8747327" y="3021085"/>
                <a:chExt cx="1718326" cy="373620"/>
              </a:xfrm>
            </p:grpSpPr>
            <p:grpSp>
              <p:nvGrpSpPr>
                <p:cNvPr id="97" name="Group 96">
                  <a:extLst>
                    <a:ext uri="{FF2B5EF4-FFF2-40B4-BE49-F238E27FC236}">
                      <a16:creationId xmlns:a16="http://schemas.microsoft.com/office/drawing/2014/main" id="{AE33B2BF-CA36-F443-BE9F-5E54555DB66F}"/>
                    </a:ext>
                  </a:extLst>
                </p:cNvPr>
                <p:cNvGrpSpPr/>
                <p:nvPr/>
              </p:nvGrpSpPr>
              <p:grpSpPr>
                <a:xfrm>
                  <a:off x="8747327" y="3021085"/>
                  <a:ext cx="1718326" cy="181520"/>
                  <a:chOff x="8747327" y="3021085"/>
                  <a:chExt cx="1718326" cy="181520"/>
                </a:xfrm>
              </p:grpSpPr>
              <p:sp>
                <p:nvSpPr>
                  <p:cNvPr id="108" name="Rectangle 107">
                    <a:extLst>
                      <a:ext uri="{FF2B5EF4-FFF2-40B4-BE49-F238E27FC236}">
                        <a16:creationId xmlns:a16="http://schemas.microsoft.com/office/drawing/2014/main" id="{BBD8DC22-54B5-C743-9483-BB8442A4B180}"/>
                      </a:ext>
                    </a:extLst>
                  </p:cNvPr>
                  <p:cNvSpPr/>
                  <p:nvPr/>
                </p:nvSpPr>
                <p:spPr>
                  <a:xfrm>
                    <a:off x="8747327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9" name="Rectangle 108">
                    <a:extLst>
                      <a:ext uri="{FF2B5EF4-FFF2-40B4-BE49-F238E27FC236}">
                        <a16:creationId xmlns:a16="http://schemas.microsoft.com/office/drawing/2014/main" id="{E0BECFB1-3A65-A947-9A38-11D7E0F69F67}"/>
                      </a:ext>
                    </a:extLst>
                  </p:cNvPr>
                  <p:cNvSpPr/>
                  <p:nvPr/>
                </p:nvSpPr>
                <p:spPr>
                  <a:xfrm>
                    <a:off x="89394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0" name="Rectangle 109">
                    <a:extLst>
                      <a:ext uri="{FF2B5EF4-FFF2-40B4-BE49-F238E27FC236}">
                        <a16:creationId xmlns:a16="http://schemas.microsoft.com/office/drawing/2014/main" id="{C45600E5-4CA7-7342-A8FB-32F7CA9A2380}"/>
                      </a:ext>
                    </a:extLst>
                  </p:cNvPr>
                  <p:cNvSpPr/>
                  <p:nvPr/>
                </p:nvSpPr>
                <p:spPr>
                  <a:xfrm>
                    <a:off x="91315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1" name="Rectangle 110">
                    <a:extLst>
                      <a:ext uri="{FF2B5EF4-FFF2-40B4-BE49-F238E27FC236}">
                        <a16:creationId xmlns:a16="http://schemas.microsoft.com/office/drawing/2014/main" id="{5695CD4C-99E9-FD4A-900A-4EF7D617C437}"/>
                      </a:ext>
                    </a:extLst>
                  </p:cNvPr>
                  <p:cNvSpPr/>
                  <p:nvPr/>
                </p:nvSpPr>
                <p:spPr>
                  <a:xfrm>
                    <a:off x="9323629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8A4A0B4A-A74F-F040-8E84-999A1994AA24}"/>
                      </a:ext>
                    </a:extLst>
                  </p:cNvPr>
                  <p:cNvSpPr/>
                  <p:nvPr/>
                </p:nvSpPr>
                <p:spPr>
                  <a:xfrm>
                    <a:off x="9515730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8A6266DC-52B9-FF47-8C16-140476D26080}"/>
                      </a:ext>
                    </a:extLst>
                  </p:cNvPr>
                  <p:cNvSpPr/>
                  <p:nvPr/>
                </p:nvSpPr>
                <p:spPr>
                  <a:xfrm>
                    <a:off x="97078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DECE0642-297D-EF46-972E-64327A06A504}"/>
                      </a:ext>
                    </a:extLst>
                  </p:cNvPr>
                  <p:cNvSpPr/>
                  <p:nvPr/>
                </p:nvSpPr>
                <p:spPr>
                  <a:xfrm>
                    <a:off x="98999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5" name="Rectangle 114">
                    <a:extLst>
                      <a:ext uri="{FF2B5EF4-FFF2-40B4-BE49-F238E27FC236}">
                        <a16:creationId xmlns:a16="http://schemas.microsoft.com/office/drawing/2014/main" id="{F8F006E4-7855-5340-8E7D-EEF0643DE953}"/>
                      </a:ext>
                    </a:extLst>
                  </p:cNvPr>
                  <p:cNvSpPr/>
                  <p:nvPr/>
                </p:nvSpPr>
                <p:spPr>
                  <a:xfrm>
                    <a:off x="10092032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5B638288-C0AC-A34F-8D81-7F82CC60F0C0}"/>
                      </a:ext>
                    </a:extLst>
                  </p:cNvPr>
                  <p:cNvSpPr/>
                  <p:nvPr/>
                </p:nvSpPr>
                <p:spPr>
                  <a:xfrm>
                    <a:off x="10284133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98" name="Group 97">
                  <a:extLst>
                    <a:ext uri="{FF2B5EF4-FFF2-40B4-BE49-F238E27FC236}">
                      <a16:creationId xmlns:a16="http://schemas.microsoft.com/office/drawing/2014/main" id="{B3E1E0FA-1F9E-1046-97CD-649030B625CC}"/>
                    </a:ext>
                  </a:extLst>
                </p:cNvPr>
                <p:cNvGrpSpPr/>
                <p:nvPr/>
              </p:nvGrpSpPr>
              <p:grpSpPr>
                <a:xfrm>
                  <a:off x="8747327" y="3213185"/>
                  <a:ext cx="1718326" cy="181520"/>
                  <a:chOff x="8747327" y="3021085"/>
                  <a:chExt cx="1718326" cy="181520"/>
                </a:xfrm>
              </p:grpSpPr>
              <p:sp>
                <p:nvSpPr>
                  <p:cNvPr id="99" name="Rectangle 98">
                    <a:extLst>
                      <a:ext uri="{FF2B5EF4-FFF2-40B4-BE49-F238E27FC236}">
                        <a16:creationId xmlns:a16="http://schemas.microsoft.com/office/drawing/2014/main" id="{D6E711C2-4E2D-034F-A04C-3B335A7787D4}"/>
                      </a:ext>
                    </a:extLst>
                  </p:cNvPr>
                  <p:cNvSpPr/>
                  <p:nvPr/>
                </p:nvSpPr>
                <p:spPr>
                  <a:xfrm>
                    <a:off x="8747327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0" name="Rectangle 99">
                    <a:extLst>
                      <a:ext uri="{FF2B5EF4-FFF2-40B4-BE49-F238E27FC236}">
                        <a16:creationId xmlns:a16="http://schemas.microsoft.com/office/drawing/2014/main" id="{A5EBE797-C9D4-9C42-9296-8DB4FE756EE3}"/>
                      </a:ext>
                    </a:extLst>
                  </p:cNvPr>
                  <p:cNvSpPr/>
                  <p:nvPr/>
                </p:nvSpPr>
                <p:spPr>
                  <a:xfrm>
                    <a:off x="89394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1" name="Rectangle 100">
                    <a:extLst>
                      <a:ext uri="{FF2B5EF4-FFF2-40B4-BE49-F238E27FC236}">
                        <a16:creationId xmlns:a16="http://schemas.microsoft.com/office/drawing/2014/main" id="{59A9937A-824F-DA40-9F44-1FF054819CA9}"/>
                      </a:ext>
                    </a:extLst>
                  </p:cNvPr>
                  <p:cNvSpPr/>
                  <p:nvPr/>
                </p:nvSpPr>
                <p:spPr>
                  <a:xfrm>
                    <a:off x="9131528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2" name="Rectangle 101">
                    <a:extLst>
                      <a:ext uri="{FF2B5EF4-FFF2-40B4-BE49-F238E27FC236}">
                        <a16:creationId xmlns:a16="http://schemas.microsoft.com/office/drawing/2014/main" id="{2D47C010-2327-2845-9555-DC9C98F1491A}"/>
                      </a:ext>
                    </a:extLst>
                  </p:cNvPr>
                  <p:cNvSpPr/>
                  <p:nvPr/>
                </p:nvSpPr>
                <p:spPr>
                  <a:xfrm>
                    <a:off x="9323629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3" name="Rectangle 102">
                    <a:extLst>
                      <a:ext uri="{FF2B5EF4-FFF2-40B4-BE49-F238E27FC236}">
                        <a16:creationId xmlns:a16="http://schemas.microsoft.com/office/drawing/2014/main" id="{F6617703-960F-604B-BD0B-F208BFB8CB7F}"/>
                      </a:ext>
                    </a:extLst>
                  </p:cNvPr>
                  <p:cNvSpPr/>
                  <p:nvPr/>
                </p:nvSpPr>
                <p:spPr>
                  <a:xfrm>
                    <a:off x="9515730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4" name="Rectangle 103">
                    <a:extLst>
                      <a:ext uri="{FF2B5EF4-FFF2-40B4-BE49-F238E27FC236}">
                        <a16:creationId xmlns:a16="http://schemas.microsoft.com/office/drawing/2014/main" id="{B2DDB33A-5A44-6143-8365-1EBF7E6DE325}"/>
                      </a:ext>
                    </a:extLst>
                  </p:cNvPr>
                  <p:cNvSpPr/>
                  <p:nvPr/>
                </p:nvSpPr>
                <p:spPr>
                  <a:xfrm>
                    <a:off x="97078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5" name="Rectangle 104">
                    <a:extLst>
                      <a:ext uri="{FF2B5EF4-FFF2-40B4-BE49-F238E27FC236}">
                        <a16:creationId xmlns:a16="http://schemas.microsoft.com/office/drawing/2014/main" id="{1EA631F0-41F5-5B41-8328-DD54B722A644}"/>
                      </a:ext>
                    </a:extLst>
                  </p:cNvPr>
                  <p:cNvSpPr/>
                  <p:nvPr/>
                </p:nvSpPr>
                <p:spPr>
                  <a:xfrm>
                    <a:off x="9899931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6" name="Rectangle 105">
                    <a:extLst>
                      <a:ext uri="{FF2B5EF4-FFF2-40B4-BE49-F238E27FC236}">
                        <a16:creationId xmlns:a16="http://schemas.microsoft.com/office/drawing/2014/main" id="{19428AF1-E47D-2449-834A-EE789F934C20}"/>
                      </a:ext>
                    </a:extLst>
                  </p:cNvPr>
                  <p:cNvSpPr/>
                  <p:nvPr/>
                </p:nvSpPr>
                <p:spPr>
                  <a:xfrm>
                    <a:off x="10092032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107" name="Rectangle 106">
                    <a:extLst>
                      <a:ext uri="{FF2B5EF4-FFF2-40B4-BE49-F238E27FC236}">
                        <a16:creationId xmlns:a16="http://schemas.microsoft.com/office/drawing/2014/main" id="{97CC2BB6-7C60-FD45-A8F2-26A21DF234D1}"/>
                      </a:ext>
                    </a:extLst>
                  </p:cNvPr>
                  <p:cNvSpPr/>
                  <p:nvPr/>
                </p:nvSpPr>
                <p:spPr>
                  <a:xfrm>
                    <a:off x="10284133" y="3021085"/>
                    <a:ext cx="181520" cy="181520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</p:grpSp>
      </p:grpSp>
    </p:spTree>
    <p:extLst>
      <p:ext uri="{BB962C8B-B14F-4D97-AF65-F5344CB8AC3E}">
        <p14:creationId xmlns:p14="http://schemas.microsoft.com/office/powerpoint/2010/main" val="2467922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Practice – basic variables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1877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Using separate cells in your notebook do the following.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Double check the value of </a:t>
            </a:r>
            <a:r>
              <a:rPr lang="en-US" i="1" dirty="0"/>
              <a:t>y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Make </a:t>
            </a:r>
            <a:r>
              <a:rPr lang="en-US" i="1" dirty="0"/>
              <a:t>x </a:t>
            </a:r>
            <a:r>
              <a:rPr lang="en-US" dirty="0"/>
              <a:t>a list of integers from 0 to 9.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Write a for loop that multiplies each value of </a:t>
            </a:r>
            <a:r>
              <a:rPr lang="en-US" i="1" dirty="0"/>
              <a:t>x</a:t>
            </a:r>
            <a:r>
              <a:rPr lang="en-US" dirty="0"/>
              <a:t> by </a:t>
            </a:r>
            <a:r>
              <a:rPr lang="en-US" i="1" dirty="0"/>
              <a:t>y</a:t>
            </a:r>
            <a:r>
              <a:rPr lang="en-US" dirty="0"/>
              <a:t> and prints the result.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Write a second for loop that calculates the sum of squares of  the </a:t>
            </a:r>
            <a:r>
              <a:rPr lang="en-US" b="1" dirty="0"/>
              <a:t>even</a:t>
            </a:r>
            <a:r>
              <a:rPr lang="en-US" dirty="0"/>
              <a:t> values of </a:t>
            </a:r>
            <a:r>
              <a:rPr lang="en-US" i="1" dirty="0"/>
              <a:t>x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60441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Solutions – number 1 and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20B8F1-F83B-394F-8BC9-B8BB92409B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618"/>
          <a:stretch/>
        </p:blipFill>
        <p:spPr>
          <a:xfrm>
            <a:off x="838200" y="2406315"/>
            <a:ext cx="7559740" cy="12673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397FEE0-12F2-B94A-B673-FDE17C1AE1E8}"/>
              </a:ext>
            </a:extLst>
          </p:cNvPr>
          <p:cNvSpPr/>
          <p:nvPr/>
        </p:nvSpPr>
        <p:spPr>
          <a:xfrm>
            <a:off x="1116124" y="1940731"/>
            <a:ext cx="54012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Double check the value of </a:t>
            </a:r>
            <a:r>
              <a:rPr lang="en-US" sz="3200" i="1" dirty="0"/>
              <a:t>y</a:t>
            </a:r>
            <a:r>
              <a:rPr lang="en-US" sz="3200" dirty="0"/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571E43-ACD2-B54D-B99C-0573BABFCF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12" t="41914" r="212" b="-1965"/>
          <a:stretch/>
        </p:blipFill>
        <p:spPr>
          <a:xfrm>
            <a:off x="974558" y="4389269"/>
            <a:ext cx="7559740" cy="171475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1700D41-E85A-FF47-B4F8-B4A5A4B1C597}"/>
              </a:ext>
            </a:extLst>
          </p:cNvPr>
          <p:cNvSpPr/>
          <p:nvPr/>
        </p:nvSpPr>
        <p:spPr>
          <a:xfrm>
            <a:off x="1116124" y="3804494"/>
            <a:ext cx="66554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2.  Make </a:t>
            </a:r>
            <a:r>
              <a:rPr lang="en-US" sz="3200" i="1" dirty="0"/>
              <a:t>x </a:t>
            </a:r>
            <a:r>
              <a:rPr lang="en-US" sz="3200" dirty="0"/>
              <a:t>a list of integers from 0 to 9.</a:t>
            </a:r>
          </a:p>
        </p:txBody>
      </p:sp>
    </p:spTree>
    <p:extLst>
      <p:ext uri="{BB962C8B-B14F-4D97-AF65-F5344CB8AC3E}">
        <p14:creationId xmlns:p14="http://schemas.microsoft.com/office/powerpoint/2010/main" val="42627835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Solutions – number 1 and 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20B8F1-F83B-394F-8BC9-B8BB92409B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5618"/>
          <a:stretch/>
        </p:blipFill>
        <p:spPr>
          <a:xfrm>
            <a:off x="838200" y="2406315"/>
            <a:ext cx="7559740" cy="12673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397FEE0-12F2-B94A-B673-FDE17C1AE1E8}"/>
              </a:ext>
            </a:extLst>
          </p:cNvPr>
          <p:cNvSpPr/>
          <p:nvPr/>
        </p:nvSpPr>
        <p:spPr>
          <a:xfrm>
            <a:off x="1116124" y="1940731"/>
            <a:ext cx="540122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/>
              <a:t>Double check the value of </a:t>
            </a:r>
            <a:r>
              <a:rPr lang="en-US" sz="3200" i="1" dirty="0"/>
              <a:t>y</a:t>
            </a:r>
            <a:r>
              <a:rPr lang="en-US" sz="3200" dirty="0"/>
              <a:t>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A571E43-ACD2-B54D-B99C-0573BABFCF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12" t="41914" r="212" b="-1965"/>
          <a:stretch/>
        </p:blipFill>
        <p:spPr>
          <a:xfrm>
            <a:off x="974558" y="4389269"/>
            <a:ext cx="7559740" cy="171475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1700D41-E85A-FF47-B4F8-B4A5A4B1C597}"/>
              </a:ext>
            </a:extLst>
          </p:cNvPr>
          <p:cNvSpPr/>
          <p:nvPr/>
        </p:nvSpPr>
        <p:spPr>
          <a:xfrm>
            <a:off x="1116124" y="3804494"/>
            <a:ext cx="66554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2.  Make </a:t>
            </a:r>
            <a:r>
              <a:rPr lang="en-US" sz="3200" i="1" dirty="0"/>
              <a:t>x </a:t>
            </a:r>
            <a:r>
              <a:rPr lang="en-US" sz="3200" dirty="0"/>
              <a:t>a list of integers from 0 to 9.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D7185F-CD82-0647-9F6F-7BF3A6F8CC03}"/>
              </a:ext>
            </a:extLst>
          </p:cNvPr>
          <p:cNvSpPr txBox="1"/>
          <p:nvPr/>
        </p:nvSpPr>
        <p:spPr>
          <a:xfrm>
            <a:off x="8780489" y="4646480"/>
            <a:ext cx="2573311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It is also possible to do this using ranges!</a:t>
            </a:r>
          </a:p>
        </p:txBody>
      </p:sp>
    </p:spTree>
    <p:extLst>
      <p:ext uri="{BB962C8B-B14F-4D97-AF65-F5344CB8AC3E}">
        <p14:creationId xmlns:p14="http://schemas.microsoft.com/office/powerpoint/2010/main" val="10532628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Solutions – number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3. Write a for loop that multiplies each value of </a:t>
            </a:r>
            <a:r>
              <a:rPr lang="en-US" i="1" dirty="0"/>
              <a:t>x</a:t>
            </a:r>
            <a:r>
              <a:rPr lang="en-US" dirty="0"/>
              <a:t> by </a:t>
            </a:r>
            <a:r>
              <a:rPr lang="en-US" i="1" dirty="0"/>
              <a:t>y</a:t>
            </a:r>
            <a:r>
              <a:rPr lang="en-US" dirty="0"/>
              <a:t> and prints the result.</a:t>
            </a:r>
          </a:p>
          <a:p>
            <a:pPr>
              <a:buFontTx/>
              <a:buChar char="-"/>
            </a:pPr>
            <a:r>
              <a:rPr lang="en-US" dirty="0"/>
              <a:t>This is not the only way to solve this.</a:t>
            </a:r>
          </a:p>
          <a:p>
            <a:pPr>
              <a:buFontTx/>
              <a:buChar char="-"/>
            </a:pPr>
            <a:r>
              <a:rPr lang="en-US" dirty="0"/>
              <a:t>Remember that lists in python can be iterated over.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87E289-5794-864C-BB5E-8F305DE9F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554" y="1825625"/>
            <a:ext cx="6661246" cy="405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9274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Solutions – number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4. Write a second for loop that calculates the sum of squares of  the </a:t>
            </a:r>
            <a:r>
              <a:rPr lang="en-US" b="1" dirty="0"/>
              <a:t>even</a:t>
            </a:r>
            <a:r>
              <a:rPr lang="en-US" dirty="0"/>
              <a:t> values of </a:t>
            </a:r>
            <a:r>
              <a:rPr lang="en-US" i="1" dirty="0"/>
              <a:t>x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077F5-3A4C-8C41-AEA1-7BB753F55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0" y="3098800"/>
            <a:ext cx="76708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5083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Solutions – number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4. Write a second for loop that calculates the sum of squares of  the </a:t>
            </a:r>
            <a:r>
              <a:rPr lang="en-US" b="1" dirty="0"/>
              <a:t>even</a:t>
            </a:r>
            <a:r>
              <a:rPr lang="en-US" dirty="0"/>
              <a:t> values of </a:t>
            </a:r>
            <a:r>
              <a:rPr lang="en-US" i="1" dirty="0"/>
              <a:t>x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077F5-3A4C-8C41-AEA1-7BB753F55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0" y="3098800"/>
            <a:ext cx="7670800" cy="3213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A07894-155D-4748-A54A-BEDA69B4CCBF}"/>
              </a:ext>
            </a:extLst>
          </p:cNvPr>
          <p:cNvSpPr txBox="1"/>
          <p:nvPr/>
        </p:nvSpPr>
        <p:spPr>
          <a:xfrm>
            <a:off x="7063984" y="1898471"/>
            <a:ext cx="4289816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Using this line we are double checking that we get the even numbers only.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1751F0B-49B8-D349-92E7-A9BDA0D55FCD}"/>
              </a:ext>
            </a:extLst>
          </p:cNvPr>
          <p:cNvCxnSpPr>
            <a:cxnSpLocks/>
          </p:cNvCxnSpPr>
          <p:nvPr/>
        </p:nvCxnSpPr>
        <p:spPr>
          <a:xfrm flipH="1">
            <a:off x="6833937" y="3098800"/>
            <a:ext cx="2197768" cy="687137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8624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Solutions – number 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4. Write a second for loop that calculates the sum of squares of  the </a:t>
            </a:r>
            <a:r>
              <a:rPr lang="en-US" b="1" dirty="0"/>
              <a:t>even</a:t>
            </a:r>
            <a:r>
              <a:rPr lang="en-US" dirty="0"/>
              <a:t> values of </a:t>
            </a:r>
            <a:r>
              <a:rPr lang="en-US" i="1" dirty="0"/>
              <a:t>x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D077F5-3A4C-8C41-AEA1-7BB753F55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000" y="3098800"/>
            <a:ext cx="7670800" cy="3213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A07894-155D-4748-A54A-BEDA69B4CCBF}"/>
              </a:ext>
            </a:extLst>
          </p:cNvPr>
          <p:cNvSpPr txBox="1"/>
          <p:nvPr/>
        </p:nvSpPr>
        <p:spPr>
          <a:xfrm>
            <a:off x="7063984" y="1898471"/>
            <a:ext cx="4289816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Using this line we are double checking that we get the even numbers only.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1751F0B-49B8-D349-92E7-A9BDA0D55FCD}"/>
              </a:ext>
            </a:extLst>
          </p:cNvPr>
          <p:cNvCxnSpPr>
            <a:cxnSpLocks/>
          </p:cNvCxnSpPr>
          <p:nvPr/>
        </p:nvCxnSpPr>
        <p:spPr>
          <a:xfrm flipH="1">
            <a:off x="6833937" y="3098800"/>
            <a:ext cx="2197768" cy="687137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600F05D0-F69C-A44C-B58C-766855E6C188}"/>
              </a:ext>
            </a:extLst>
          </p:cNvPr>
          <p:cNvSpPr txBox="1"/>
          <p:nvPr/>
        </p:nvSpPr>
        <p:spPr>
          <a:xfrm>
            <a:off x="465221" y="4424434"/>
            <a:ext cx="2775284" cy="156966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Here we are printing the final result using a string format operator (%)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9664AB2-6C2D-C347-B76C-2CCF2C9BA3A3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3240505" y="4655267"/>
            <a:ext cx="1379621" cy="553997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8164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Execution order is important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Now that we have a few cells let’s go back and try and execute a cell from earlier.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27B9A1-A77B-7C4A-B6A2-09CC637A4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321" y="1690688"/>
            <a:ext cx="4793165" cy="505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2494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Execution order is important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Now that we have a few cells let’s go back and try and execute a cell from earlier.</a:t>
            </a:r>
          </a:p>
          <a:p>
            <a:pPr marL="0" indent="0">
              <a:buNone/>
            </a:pPr>
            <a:r>
              <a:rPr lang="en-US" dirty="0"/>
              <a:t>Click on the cell in the red box and run it.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27B9A1-A77B-7C4A-B6A2-09CC637A4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8321" y="1690688"/>
            <a:ext cx="4793165" cy="505125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EC97643-277A-2443-9DC1-9C4522BBBC06}"/>
              </a:ext>
            </a:extLst>
          </p:cNvPr>
          <p:cNvSpPr/>
          <p:nvPr/>
        </p:nvSpPr>
        <p:spPr>
          <a:xfrm>
            <a:off x="6390016" y="2197118"/>
            <a:ext cx="4621469" cy="81913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4286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Execution order is important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7B604F-D760-254B-809A-F66162D76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9025"/>
            <a:ext cx="10577426" cy="37475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B8C96E-517C-D54D-8EAD-7029A1631F80}"/>
              </a:ext>
            </a:extLst>
          </p:cNvPr>
          <p:cNvSpPr txBox="1"/>
          <p:nvPr/>
        </p:nvSpPr>
        <p:spPr>
          <a:xfrm>
            <a:off x="3937660" y="5855369"/>
            <a:ext cx="43785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Why is this error happening?</a:t>
            </a:r>
          </a:p>
        </p:txBody>
      </p:sp>
    </p:spTree>
    <p:extLst>
      <p:ext uri="{BB962C8B-B14F-4D97-AF65-F5344CB8AC3E}">
        <p14:creationId xmlns:p14="http://schemas.microsoft.com/office/powerpoint/2010/main" val="34999291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4F853-D9B3-5D47-852F-D01DB54FCB18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an Image?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04501-EDB5-A144-AFD4-F7EA920DAF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8991"/>
            <a:ext cx="5652541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An image on a computer is a 2D matrix that contains a series of locations and values.</a:t>
            </a:r>
          </a:p>
          <a:p>
            <a:r>
              <a:rPr lang="en-US" dirty="0"/>
              <a:t>The values contain information about a property we would like to measure.</a:t>
            </a:r>
          </a:p>
          <a:p>
            <a:r>
              <a:rPr lang="en-US" dirty="0"/>
              <a:t>We can perform mathematical and computational operations to manipulate and extract the most relevant information (Image analysis).</a:t>
            </a:r>
          </a:p>
        </p:txBody>
      </p:sp>
      <p:pic>
        <p:nvPicPr>
          <p:cNvPr id="138" name="Picture 137">
            <a:extLst>
              <a:ext uri="{FF2B5EF4-FFF2-40B4-BE49-F238E27FC236}">
                <a16:creationId xmlns:a16="http://schemas.microsoft.com/office/drawing/2014/main" id="{AA8F77B8-C005-384A-87DB-AB29236B3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739" r="19293"/>
          <a:stretch/>
        </p:blipFill>
        <p:spPr>
          <a:xfrm>
            <a:off x="7325626" y="2058991"/>
            <a:ext cx="4028173" cy="4198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5183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Execution order is important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7B604F-D760-254B-809A-F66162D76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9025"/>
            <a:ext cx="10577426" cy="37475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B8C96E-517C-D54D-8EAD-7029A1631F80}"/>
              </a:ext>
            </a:extLst>
          </p:cNvPr>
          <p:cNvSpPr txBox="1"/>
          <p:nvPr/>
        </p:nvSpPr>
        <p:spPr>
          <a:xfrm>
            <a:off x="1983503" y="5466945"/>
            <a:ext cx="82868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rgbClr val="FF0000"/>
                </a:solidFill>
              </a:rPr>
              <a:t>Why is this error happening?</a:t>
            </a:r>
          </a:p>
          <a:p>
            <a:pPr algn="ctr"/>
            <a:r>
              <a:rPr lang="en-US" sz="2800" dirty="0"/>
              <a:t>The line number and error message provide a good hint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8B8319-F64F-8E43-A7AE-C5202DC333F9}"/>
              </a:ext>
            </a:extLst>
          </p:cNvPr>
          <p:cNvSpPr/>
          <p:nvPr/>
        </p:nvSpPr>
        <p:spPr>
          <a:xfrm>
            <a:off x="1320712" y="2485876"/>
            <a:ext cx="989352" cy="41774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579A39-C11F-C64B-9DCA-58A054FB96E3}"/>
              </a:ext>
            </a:extLst>
          </p:cNvPr>
          <p:cNvSpPr/>
          <p:nvPr/>
        </p:nvSpPr>
        <p:spPr>
          <a:xfrm>
            <a:off x="2235111" y="4956360"/>
            <a:ext cx="7342025" cy="41774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3487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Execution order is important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57B604F-D760-254B-809A-F66162D76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19025"/>
            <a:ext cx="10577426" cy="37475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B8C96E-517C-D54D-8EAD-7029A1631F80}"/>
              </a:ext>
            </a:extLst>
          </p:cNvPr>
          <p:cNvSpPr txBox="1"/>
          <p:nvPr/>
        </p:nvSpPr>
        <p:spPr>
          <a:xfrm>
            <a:off x="1557430" y="5466945"/>
            <a:ext cx="907716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/>
              <a:t> The operation ‘-’ is not supported between a list and integer.</a:t>
            </a:r>
          </a:p>
          <a:p>
            <a:pPr algn="ctr"/>
            <a:r>
              <a:rPr lang="en-US" sz="2800" dirty="0"/>
              <a:t>But wait isn’t x an integer?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78B8319-F64F-8E43-A7AE-C5202DC333F9}"/>
              </a:ext>
            </a:extLst>
          </p:cNvPr>
          <p:cNvSpPr/>
          <p:nvPr/>
        </p:nvSpPr>
        <p:spPr>
          <a:xfrm>
            <a:off x="1320712" y="2485876"/>
            <a:ext cx="989352" cy="41774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579A39-C11F-C64B-9DCA-58A054FB96E3}"/>
              </a:ext>
            </a:extLst>
          </p:cNvPr>
          <p:cNvSpPr/>
          <p:nvPr/>
        </p:nvSpPr>
        <p:spPr>
          <a:xfrm>
            <a:off x="2235111" y="4956360"/>
            <a:ext cx="7342025" cy="41774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108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going 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332495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Initially we had defined X as an </a:t>
            </a:r>
            <a:r>
              <a:rPr lang="en-US" dirty="0">
                <a:solidFill>
                  <a:schemeClr val="accent1"/>
                </a:solidFill>
              </a:rPr>
              <a:t>integer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Then we redefined it as a </a:t>
            </a:r>
            <a:r>
              <a:rPr lang="en-US" dirty="0">
                <a:solidFill>
                  <a:schemeClr val="accent1"/>
                </a:solidFill>
              </a:rPr>
              <a:t>list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 now the mathematical operation doesn’t make sense.</a:t>
            </a: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2A3C85-9AAD-CD4C-9100-A00FEBF01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342" y="2218823"/>
            <a:ext cx="2889584" cy="536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6F7C5E-22E4-3D41-AC56-A8D3A8AA7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342" y="3248691"/>
            <a:ext cx="44577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6712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is going 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9332495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Initially we had defined X as an </a:t>
            </a:r>
            <a:r>
              <a:rPr lang="en-US" dirty="0">
                <a:solidFill>
                  <a:schemeClr val="accent1"/>
                </a:solidFill>
              </a:rPr>
              <a:t>integer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Then we redefined it as a </a:t>
            </a:r>
            <a:r>
              <a:rPr lang="en-US" dirty="0">
                <a:solidFill>
                  <a:schemeClr val="accent1"/>
                </a:solidFill>
              </a:rPr>
              <a:t>list</a:t>
            </a:r>
            <a:r>
              <a:rPr lang="en-US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So now the mathematical operation doesn’t make sense.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C00000"/>
                </a:solidFill>
              </a:rPr>
              <a:t>Be careful </a:t>
            </a:r>
            <a:r>
              <a:rPr lang="en-US" dirty="0"/>
              <a:t>that the order of your operations still makes sense when rerunning cells.</a:t>
            </a:r>
            <a:endParaRPr lang="en-US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2A3C85-9AAD-CD4C-9100-A00FEBF01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342" y="2218823"/>
            <a:ext cx="2889584" cy="536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6F7C5E-22E4-3D41-AC56-A8D3A8AA75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9342" y="3248691"/>
            <a:ext cx="44577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9420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Restarting the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you do mess up the order in which your cells are running and you are not sure how to recover, you can restart your notebook from the tool bar.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AF5CFA-AFCE-0D46-B045-CFF5A9C6D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58344"/>
            <a:ext cx="10531648" cy="19874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D997A3-0380-B54A-AF91-B74D825A9EC7}"/>
              </a:ext>
            </a:extLst>
          </p:cNvPr>
          <p:cNvSpPr/>
          <p:nvPr/>
        </p:nvSpPr>
        <p:spPr>
          <a:xfrm>
            <a:off x="5795220" y="4107678"/>
            <a:ext cx="926422" cy="41774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233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Restarting the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you do mess up the order in which your cells are running and you are not sure how to recover, you can restart your notebook from the </a:t>
            </a:r>
            <a:r>
              <a:rPr lang="en-US" dirty="0">
                <a:solidFill>
                  <a:schemeClr val="accent1"/>
                </a:solidFill>
              </a:rPr>
              <a:t>Kernel button </a:t>
            </a:r>
            <a:r>
              <a:rPr lang="en-US" dirty="0"/>
              <a:t>in the tool bar.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AF5CFA-AFCE-0D46-B045-CFF5A9C6D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258344"/>
            <a:ext cx="10531648" cy="198742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1D997A3-0380-B54A-AF91-B74D825A9EC7}"/>
              </a:ext>
            </a:extLst>
          </p:cNvPr>
          <p:cNvSpPr/>
          <p:nvPr/>
        </p:nvSpPr>
        <p:spPr>
          <a:xfrm>
            <a:off x="5795220" y="4107678"/>
            <a:ext cx="926422" cy="41774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2236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Restarting the notebook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50F9B8-DAA9-E746-8967-48BE8A50B7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2129" y="1690688"/>
            <a:ext cx="3561682" cy="453305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B39D870-7557-4345-973B-741561D074D1}"/>
              </a:ext>
            </a:extLst>
          </p:cNvPr>
          <p:cNvSpPr txBox="1"/>
          <p:nvPr/>
        </p:nvSpPr>
        <p:spPr>
          <a:xfrm>
            <a:off x="1379621" y="1873739"/>
            <a:ext cx="3898231" cy="461665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If a cell freezes interrupt it.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9831340-8EA2-C047-8B53-F936BFEECBCF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277852" y="2104572"/>
            <a:ext cx="1299411" cy="686754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4CE1594-FCBF-534D-873F-D9C5E194A099}"/>
              </a:ext>
            </a:extLst>
          </p:cNvPr>
          <p:cNvSpPr txBox="1"/>
          <p:nvPr/>
        </p:nvSpPr>
        <p:spPr>
          <a:xfrm>
            <a:off x="1379620" y="2438245"/>
            <a:ext cx="3898231" cy="83099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Restarts and clears the values assigned to all variables.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91273AB-379F-014D-B089-A3285D3BF693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5277851" y="2853744"/>
            <a:ext cx="1475875" cy="364889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AA5634-1106-0E45-83C6-53498DD01EA3}"/>
              </a:ext>
            </a:extLst>
          </p:cNvPr>
          <p:cNvSpPr txBox="1"/>
          <p:nvPr/>
        </p:nvSpPr>
        <p:spPr>
          <a:xfrm>
            <a:off x="1379620" y="3359069"/>
            <a:ext cx="3898231" cy="83099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As above but also removes displayed output.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3D9EEFC-986D-A643-AA28-11F5B3356869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5277851" y="3634132"/>
            <a:ext cx="1475875" cy="140436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EF24987-34C7-E74C-BB33-CA6AA1661F26}"/>
              </a:ext>
            </a:extLst>
          </p:cNvPr>
          <p:cNvSpPr txBox="1"/>
          <p:nvPr/>
        </p:nvSpPr>
        <p:spPr>
          <a:xfrm>
            <a:off x="1379620" y="4265591"/>
            <a:ext cx="3898231" cy="83099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As above but also executes all cells.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E66B9C8-C8B7-3F4D-8B8E-599F24B07614}"/>
              </a:ext>
            </a:extLst>
          </p:cNvPr>
          <p:cNvCxnSpPr>
            <a:cxnSpLocks/>
          </p:cNvCxnSpPr>
          <p:nvPr/>
        </p:nvCxnSpPr>
        <p:spPr>
          <a:xfrm flipV="1">
            <a:off x="5309936" y="4139458"/>
            <a:ext cx="1443790" cy="54951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81595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Adding text to your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Jupyter</a:t>
            </a:r>
            <a:r>
              <a:rPr lang="en-US" dirty="0"/>
              <a:t> notebooks supports the markdown language allowing you to add annotation to your code.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Let’s try this out by adding a new cell.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59F521-1096-434D-8EDF-1EBD80E61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1825625"/>
            <a:ext cx="66294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275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Adding text to your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Now set the type of the new cell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444C0F-B4CA-824B-B651-ECEA0425C9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8963" y="2463800"/>
            <a:ext cx="774700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2284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Adding text to your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50382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Now we can type in our text and execute.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Using both markdown and code in this way is one of the most powerful things about notebooks and makes for great reports.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A580EC-5260-D543-962A-F6FF5604B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0463" y="1825625"/>
            <a:ext cx="4572000" cy="11811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D0152C-54C4-8E4D-B4F2-2DF31A0F4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463" y="3579060"/>
            <a:ext cx="42418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82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Some definitions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Image processing – Manipulation of a digital image. Image in &gt; Image out.</a:t>
            </a:r>
          </a:p>
          <a:p>
            <a:r>
              <a:rPr lang="en-US" dirty="0"/>
              <a:t>Image Analysis – Extraction of useful information from an image. Image in &gt; Data out</a:t>
            </a:r>
          </a:p>
          <a:p>
            <a:r>
              <a:rPr lang="en-US" dirty="0"/>
              <a:t>Matrix – An n-dimensional array of values.</a:t>
            </a:r>
          </a:p>
          <a:p>
            <a:r>
              <a:rPr lang="en-US" dirty="0"/>
              <a:t>Pixel – Intersection of columns (m) and rows (n) that typically contains values.</a:t>
            </a:r>
          </a:p>
          <a:p>
            <a:r>
              <a:rPr lang="en-US" dirty="0"/>
              <a:t>Row/Column-major order – The order in which from n-dimensional array is read in by a computer (python is row-major).</a:t>
            </a:r>
          </a:p>
          <a:p>
            <a:r>
              <a:rPr lang="en-US" dirty="0"/>
              <a:t>Bit depth – The amount of information an image can store.</a:t>
            </a:r>
          </a:p>
        </p:txBody>
      </p:sp>
    </p:spTree>
    <p:extLst>
      <p:ext uri="{BB962C8B-B14F-4D97-AF65-F5344CB8AC3E}">
        <p14:creationId xmlns:p14="http://schemas.microsoft.com/office/powerpoint/2010/main" val="17172722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Saving and loading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55495"/>
            <a:ext cx="10515600" cy="33214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You’ll notice at the top that </a:t>
            </a:r>
            <a:r>
              <a:rPr lang="en-US" dirty="0" err="1"/>
              <a:t>Jupyter</a:t>
            </a:r>
            <a:r>
              <a:rPr lang="en-US" dirty="0"/>
              <a:t> does autosave however it is best to save periodically.</a:t>
            </a:r>
          </a:p>
          <a:p>
            <a:pPr marL="0" indent="0">
              <a:buNone/>
            </a:pPr>
            <a:r>
              <a:rPr lang="en-US" dirty="0"/>
              <a:t>You can use the following keyboard shortcuts:</a:t>
            </a:r>
          </a:p>
          <a:p>
            <a:r>
              <a:rPr lang="en-US" dirty="0"/>
              <a:t>MAC: Command + s</a:t>
            </a:r>
          </a:p>
          <a:p>
            <a:r>
              <a:rPr lang="en-US" dirty="0"/>
              <a:t>WINDOWS: Control + s</a:t>
            </a:r>
          </a:p>
          <a:p>
            <a:pPr marL="0" indent="0">
              <a:buNone/>
            </a:pPr>
            <a:r>
              <a:rPr lang="en-US" dirty="0"/>
              <a:t>By default the notebooks save in the same folder you opened them.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4C7E35-4E76-D546-B57C-6C376DFBB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1803191"/>
            <a:ext cx="10751553" cy="76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1055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Saving and loading notebooks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Notebooks are still files and they have the extension </a:t>
            </a:r>
            <a:r>
              <a:rPr lang="en-US" dirty="0">
                <a:solidFill>
                  <a:schemeClr val="accent1"/>
                </a:solidFill>
              </a:rPr>
              <a:t>.</a:t>
            </a:r>
            <a:r>
              <a:rPr lang="en-US" dirty="0" err="1">
                <a:solidFill>
                  <a:schemeClr val="accent1"/>
                </a:solidFill>
              </a:rPr>
              <a:t>ipynb</a:t>
            </a: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US" dirty="0"/>
              <a:t>They are easy to find on the dashboard as they have a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gray</a:t>
            </a:r>
            <a:r>
              <a:rPr lang="en-US" dirty="0"/>
              <a:t> icon if they are inactive or a </a:t>
            </a:r>
            <a:r>
              <a:rPr lang="en-US" dirty="0">
                <a:solidFill>
                  <a:schemeClr val="accent6"/>
                </a:solidFill>
              </a:rPr>
              <a:t>green</a:t>
            </a:r>
            <a:r>
              <a:rPr lang="en-US" dirty="0"/>
              <a:t> icon if they are active.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B6E2CD-70A7-8C42-83C9-F72B2E355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875" y="1825625"/>
            <a:ext cx="613492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312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Properly closing a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When you are done with your notebook the safest way to exit is to </a:t>
            </a:r>
            <a:r>
              <a:rPr lang="en-US" dirty="0">
                <a:solidFill>
                  <a:schemeClr val="accent1"/>
                </a:solidFill>
              </a:rPr>
              <a:t>close and halt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option is found under the file tab of the toolbar.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EE152-94E1-5340-803A-8EBEE40FA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210" y="1690688"/>
            <a:ext cx="4414253" cy="472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945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This concludes the introduction to </a:t>
            </a:r>
            <a:r>
              <a:rPr lang="en-US" dirty="0" err="1"/>
              <a:t>Jupyter</a:t>
            </a:r>
            <a:r>
              <a:rPr lang="en-US" dirty="0"/>
              <a:t> notebooks.</a:t>
            </a:r>
          </a:p>
          <a:p>
            <a:r>
              <a:rPr lang="en-US" dirty="0"/>
              <a:t>We will be using notebooks for the remainder of the workshops and they will be available on the </a:t>
            </a:r>
            <a:r>
              <a:rPr lang="en-US" dirty="0" err="1"/>
              <a:t>github</a:t>
            </a:r>
            <a:r>
              <a:rPr lang="en-US" dirty="0"/>
              <a:t> page.</a:t>
            </a:r>
          </a:p>
          <a:p>
            <a:r>
              <a:rPr lang="en-US" dirty="0"/>
              <a:t>The best way to learn more about notebooks is to use them and checkout other peoples.</a:t>
            </a:r>
          </a:p>
          <a:p>
            <a:r>
              <a:rPr lang="en-US" dirty="0">
                <a:hlinkClick r:id="rId2"/>
              </a:rPr>
              <a:t>https://github.com/jupyter/jupyter/wiki/A-gallery-of-interesting-Jupyter-Notebooks</a:t>
            </a:r>
            <a:endParaRPr lang="en-US" dirty="0"/>
          </a:p>
          <a:p>
            <a:r>
              <a:rPr lang="en-US" dirty="0"/>
              <a:t>The above link contains a lot of examples of notebooks exploiting a range of different features</a:t>
            </a:r>
          </a:p>
        </p:txBody>
      </p:sp>
    </p:spTree>
    <p:extLst>
      <p:ext uri="{BB962C8B-B14F-4D97-AF65-F5344CB8AC3E}">
        <p14:creationId xmlns:p14="http://schemas.microsoft.com/office/powerpoint/2010/main" val="29027228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5260C-767D-3A47-86B3-B2B04F528111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Key libraries for images in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406D27-8AA8-874E-88DC-4380CC45A6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a short break.</a:t>
            </a:r>
          </a:p>
        </p:txBody>
      </p:sp>
    </p:spTree>
    <p:extLst>
      <p:ext uri="{BB962C8B-B14F-4D97-AF65-F5344CB8AC3E}">
        <p14:creationId xmlns:p14="http://schemas.microsoft.com/office/powerpoint/2010/main" val="188742646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Libraries we will be using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One of python’s major advantages is it’s extensive libraries that have been developed for a variety of different applications.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I’ll be focusing this workshop on the libraries shown here.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CAA4A2-D6C6-DE43-9DA1-E41795040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6333" y="5003893"/>
            <a:ext cx="4989860" cy="1229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82CCAC9-2E0B-9D49-9B6C-571A70DE6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980" y="1825625"/>
            <a:ext cx="3343283" cy="132338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E8BE44D-F952-4E43-916A-6FACBE496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536" y="3663802"/>
            <a:ext cx="5887453" cy="1080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18EDA0-AD67-6E4A-8255-38967F599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4822" y="2205482"/>
            <a:ext cx="2718978" cy="943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1600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Numpy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err="1"/>
              <a:t>Numpy</a:t>
            </a:r>
            <a:r>
              <a:rPr lang="en-US" dirty="0"/>
              <a:t> is a python library set up for manipulating large multidimensional arrays of data, or matrices.</a:t>
            </a:r>
          </a:p>
          <a:p>
            <a:r>
              <a:rPr lang="en-US" dirty="0" err="1"/>
              <a:t>Numpy</a:t>
            </a:r>
            <a:r>
              <a:rPr lang="en-US" dirty="0"/>
              <a:t> has its own variable types and is used ‘under the hood’ by many other libraries (such as </a:t>
            </a:r>
            <a:r>
              <a:rPr lang="en-US" dirty="0" err="1"/>
              <a:t>SciKit</a:t>
            </a:r>
            <a:r>
              <a:rPr lang="en-US" dirty="0"/>
              <a:t>-Image and SciPy).</a:t>
            </a:r>
          </a:p>
          <a:p>
            <a:r>
              <a:rPr lang="en-US" dirty="0" err="1"/>
              <a:t>Numpy</a:t>
            </a:r>
            <a:r>
              <a:rPr lang="en-US" dirty="0"/>
              <a:t> also contains specific matrix versions of a lot of the mathematical functions found in the math library.</a:t>
            </a:r>
          </a:p>
          <a:p>
            <a:r>
              <a:rPr lang="en-US" dirty="0"/>
              <a:t>Let’s use the same notebook to import </a:t>
            </a:r>
            <a:r>
              <a:rPr lang="en-US" dirty="0" err="1"/>
              <a:t>numpy</a:t>
            </a:r>
            <a:r>
              <a:rPr lang="en-US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9379B8-148C-864C-B03A-B5DA051D1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766" y="5093034"/>
            <a:ext cx="4593056" cy="54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9472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Lists Vs. </a:t>
            </a:r>
            <a:r>
              <a:rPr lang="en-US" dirty="0" err="1">
                <a:solidFill>
                  <a:schemeClr val="bg1"/>
                </a:solidFill>
              </a:rPr>
              <a:t>Numpy</a:t>
            </a:r>
            <a:r>
              <a:rPr lang="en-US" dirty="0">
                <a:solidFill>
                  <a:schemeClr val="bg1"/>
                </a:solidFill>
              </a:rPr>
              <a:t>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530242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Numpy</a:t>
            </a:r>
            <a:r>
              <a:rPr lang="en-US" dirty="0"/>
              <a:t> arrays are special variables that allow the user to perform matrix and vector like operations.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They look like lists but don’t be fooled their behavior is different.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5EA7A9-42B4-4B47-AE26-3AFBC08CB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962" y="3915026"/>
            <a:ext cx="6996837" cy="226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194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Lists Vs. </a:t>
            </a:r>
            <a:r>
              <a:rPr lang="en-US" dirty="0" err="1">
                <a:solidFill>
                  <a:schemeClr val="bg1"/>
                </a:solidFill>
              </a:rPr>
              <a:t>Numpy</a:t>
            </a:r>
            <a:r>
              <a:rPr lang="en-US" dirty="0">
                <a:solidFill>
                  <a:schemeClr val="bg1"/>
                </a:solidFill>
              </a:rPr>
              <a:t>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Mathematical operations work differently with lists vs. </a:t>
            </a:r>
            <a:r>
              <a:rPr lang="en-US" dirty="0" err="1"/>
              <a:t>numpy</a:t>
            </a:r>
            <a:r>
              <a:rPr lang="en-US" dirty="0"/>
              <a:t> arrays.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You can see that addition concatenates lists, whilst with arrays we get the elementwise addition.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6CF6F-FD22-C946-B756-D415245AF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14300"/>
            <a:ext cx="10515600" cy="245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907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Mathematical operations on </a:t>
            </a:r>
            <a:r>
              <a:rPr lang="en-US" dirty="0" err="1">
                <a:solidFill>
                  <a:schemeClr val="bg1"/>
                </a:solidFill>
              </a:rPr>
              <a:t>numpy</a:t>
            </a:r>
            <a:r>
              <a:rPr lang="en-US" dirty="0">
                <a:solidFill>
                  <a:schemeClr val="bg1"/>
                </a:solidFill>
              </a:rPr>
              <a:t>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However most mathematical operations still work as expected.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74768B-41D9-AC40-9B30-99B3B35EB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61825"/>
            <a:ext cx="10515600" cy="325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364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B46-E194-C34A-ADD3-4E23D08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might an image processing pipeline look like?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42995E-42D5-4141-A4CA-F12B9C46C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69877"/>
            <a:ext cx="2857500" cy="2857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63EA7E-FD2C-7544-8C2D-CE918111003C}"/>
              </a:ext>
            </a:extLst>
          </p:cNvPr>
          <p:cNvSpPr txBox="1"/>
          <p:nvPr/>
        </p:nvSpPr>
        <p:spPr>
          <a:xfrm>
            <a:off x="1398923" y="2385211"/>
            <a:ext cx="183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acquisition</a:t>
            </a:r>
          </a:p>
        </p:txBody>
      </p:sp>
    </p:spTree>
    <p:extLst>
      <p:ext uri="{BB962C8B-B14F-4D97-AF65-F5344CB8AC3E}">
        <p14:creationId xmlns:p14="http://schemas.microsoft.com/office/powerpoint/2010/main" val="2985420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Element wise vs matrix multiplication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Two different ways to multiply </a:t>
            </a:r>
            <a:r>
              <a:rPr lang="en-US" dirty="0" err="1"/>
              <a:t>numpy</a:t>
            </a:r>
            <a:r>
              <a:rPr lang="en-US" dirty="0"/>
              <a:t> arrays. Be careful to choose the right one.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40E374-E1CC-2447-BADE-6C4D7D72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127" y="2279159"/>
            <a:ext cx="6951688" cy="439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9739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Element wise vs matrix multiplication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Two different ways to multiply </a:t>
            </a:r>
            <a:r>
              <a:rPr lang="en-US" dirty="0" err="1"/>
              <a:t>numpy</a:t>
            </a:r>
            <a:r>
              <a:rPr lang="en-US" dirty="0"/>
              <a:t> arrays. Be careful to choose the right one.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40E374-E1CC-2447-BADE-6C4D7D72A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127" y="2279159"/>
            <a:ext cx="6951688" cy="43918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0895539-A9D5-1B48-A594-BF3296DDB40F}"/>
              </a:ext>
            </a:extLst>
          </p:cNvPr>
          <p:cNvSpPr txBox="1"/>
          <p:nvPr/>
        </p:nvSpPr>
        <p:spPr>
          <a:xfrm>
            <a:off x="838200" y="2761223"/>
            <a:ext cx="3336817" cy="230832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err="1"/>
              <a:t>Numpy</a:t>
            </a:r>
            <a:r>
              <a:rPr lang="en-US" sz="2400" dirty="0"/>
              <a:t> array are “</a:t>
            </a:r>
            <a:r>
              <a:rPr lang="en-US" sz="2400" dirty="0" err="1"/>
              <a:t>obejcts</a:t>
            </a:r>
            <a:r>
              <a:rPr lang="en-US" sz="2400" dirty="0"/>
              <a:t>”. This means they have special properties called </a:t>
            </a:r>
            <a:r>
              <a:rPr lang="en-US" sz="2400" dirty="0">
                <a:solidFill>
                  <a:schemeClr val="accent1"/>
                </a:solidFill>
              </a:rPr>
              <a:t>attributes </a:t>
            </a:r>
            <a:r>
              <a:rPr lang="en-US" sz="2400" dirty="0"/>
              <a:t>and</a:t>
            </a:r>
            <a:r>
              <a:rPr lang="en-US" sz="2400" dirty="0">
                <a:solidFill>
                  <a:schemeClr val="accent1"/>
                </a:solidFill>
              </a:rPr>
              <a:t> methods()</a:t>
            </a:r>
          </a:p>
          <a:p>
            <a:r>
              <a:rPr lang="en-US" sz="2400" dirty="0"/>
              <a:t>More on this later.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2C72379-A36B-C94E-ABFC-A375FD78228E}"/>
              </a:ext>
            </a:extLst>
          </p:cNvPr>
          <p:cNvCxnSpPr>
            <a:cxnSpLocks/>
          </p:cNvCxnSpPr>
          <p:nvPr/>
        </p:nvCxnSpPr>
        <p:spPr>
          <a:xfrm flipV="1">
            <a:off x="4108862" y="2761223"/>
            <a:ext cx="554578" cy="498554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723765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Other operations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A6A13A-266E-614F-8102-BEADD00C03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1" y="2168669"/>
            <a:ext cx="10515600" cy="2329024"/>
          </a:xfrm>
        </p:spPr>
      </p:pic>
    </p:spTree>
    <p:extLst>
      <p:ext uri="{BB962C8B-B14F-4D97-AF65-F5344CB8AC3E}">
        <p14:creationId xmlns:p14="http://schemas.microsoft.com/office/powerpoint/2010/main" val="8259314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Indexing </a:t>
            </a:r>
            <a:r>
              <a:rPr lang="en-US" dirty="0" err="1">
                <a:solidFill>
                  <a:schemeClr val="bg1"/>
                </a:solidFill>
              </a:rPr>
              <a:t>numpy</a:t>
            </a:r>
            <a:r>
              <a:rPr lang="en-US" dirty="0">
                <a:solidFill>
                  <a:schemeClr val="bg1"/>
                </a:solidFill>
              </a:rPr>
              <a:t> arrays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AE1CD-ADB7-E04F-883C-892AB39E1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3514"/>
            <a:ext cx="10515600" cy="3636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1942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Indexing </a:t>
            </a:r>
            <a:r>
              <a:rPr lang="en-US" dirty="0" err="1">
                <a:solidFill>
                  <a:schemeClr val="bg1"/>
                </a:solidFill>
              </a:rPr>
              <a:t>numpy</a:t>
            </a:r>
            <a:r>
              <a:rPr lang="en-US" dirty="0">
                <a:solidFill>
                  <a:schemeClr val="bg1"/>
                </a:solidFill>
              </a:rPr>
              <a:t> arrays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AE1CD-ADB7-E04F-883C-892AB39E1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13514"/>
            <a:ext cx="10515600" cy="363631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FC0A28F-FE4C-984B-8DA0-C74FC9C0CE48}"/>
              </a:ext>
            </a:extLst>
          </p:cNvPr>
          <p:cNvSpPr txBox="1"/>
          <p:nvPr/>
        </p:nvSpPr>
        <p:spPr>
          <a:xfrm>
            <a:off x="7236447" y="4530436"/>
            <a:ext cx="3898231" cy="83099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The syntax for this is always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START:END:STEP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6551F1D-DCD6-F946-9BD7-77C1190FBC8E}"/>
              </a:ext>
            </a:extLst>
          </p:cNvPr>
          <p:cNvCxnSpPr>
            <a:cxnSpLocks/>
          </p:cNvCxnSpPr>
          <p:nvPr/>
        </p:nvCxnSpPr>
        <p:spPr>
          <a:xfrm flipH="1" flipV="1">
            <a:off x="7825946" y="4168346"/>
            <a:ext cx="278964" cy="382873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84128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Indexing also works in 2D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70420F-486C-BE4D-9B22-B6EDD88A6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54570"/>
            <a:ext cx="10515600" cy="3508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81673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Attributes and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Attributes and methods are special properties and functions that objects carry with them and provide additional functionality.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Both require a dot (.) after the array to be used.</a:t>
            </a:r>
          </a:p>
          <a:p>
            <a:pPr marL="0" indent="0">
              <a:buNone/>
            </a:pPr>
            <a:endParaRPr lang="en-US" dirty="0">
              <a:solidFill>
                <a:schemeClr val="accent6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/>
                </a:solidFill>
              </a:rPr>
              <a:t>Attributes </a:t>
            </a:r>
            <a:r>
              <a:rPr lang="en-US" dirty="0"/>
              <a:t>require just the word.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6"/>
                </a:solidFill>
              </a:rPr>
              <a:t>Methods()</a:t>
            </a:r>
            <a:r>
              <a:rPr lang="en-US" dirty="0"/>
              <a:t> require brackets.</a:t>
            </a:r>
          </a:p>
        </p:txBody>
      </p:sp>
    </p:spTree>
    <p:extLst>
      <p:ext uri="{BB962C8B-B14F-4D97-AF65-F5344CB8AC3E}">
        <p14:creationId xmlns:p14="http://schemas.microsoft.com/office/powerpoint/2010/main" val="22281888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Attributes and methods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761F47-C410-2B4A-8192-5ED96F54F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5875" y="1690688"/>
            <a:ext cx="9620250" cy="486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3403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Logical operators also work on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1978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Logical operators are an important means for comparing variables.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They work with numbers, strings and of course arrays.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is useful as it gives us a means to select particular elements in an array.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2553DC-9D0B-614A-A836-61FC85B0F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098" y="1825625"/>
            <a:ext cx="6775702" cy="289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2572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Logical indexing in arrays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Logical operators are also useful ways of extracting relevant information from 2D arrays.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D7D140-4FD1-9747-9D67-7B9A60C33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93635"/>
            <a:ext cx="10476875" cy="381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6683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B46-E194-C34A-ADD3-4E23D08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might an image processing pipeline look like?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42995E-42D5-4141-A4CA-F12B9C46C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69877"/>
            <a:ext cx="2857500" cy="2857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63EA7E-FD2C-7544-8C2D-CE918111003C}"/>
              </a:ext>
            </a:extLst>
          </p:cNvPr>
          <p:cNvSpPr txBox="1"/>
          <p:nvPr/>
        </p:nvSpPr>
        <p:spPr>
          <a:xfrm>
            <a:off x="1398923" y="2385211"/>
            <a:ext cx="183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acquisition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B78BBD-1355-A948-B6B4-32F0E15A3AC2}"/>
              </a:ext>
            </a:extLst>
          </p:cNvPr>
          <p:cNvSpPr/>
          <p:nvPr/>
        </p:nvSpPr>
        <p:spPr>
          <a:xfrm>
            <a:off x="3567663" y="2754543"/>
            <a:ext cx="238343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Denoising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Filtering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Aligning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Affine transforms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45591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8098C-AAF6-CB45-B179-72F488ED6D56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Matplotlib for graphing and viewing images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BD4D0-A2F4-5749-8836-B2149926C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8558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918023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Currently the most commonly used plotting library in python.</a:t>
            </a:r>
          </a:p>
          <a:p>
            <a:pPr marL="0" indent="0">
              <a:buNone/>
            </a:pPr>
            <a:r>
              <a:rPr lang="en-US" dirty="0"/>
              <a:t>It contains many functions for creating publication quality graphs.</a:t>
            </a:r>
          </a:p>
          <a:p>
            <a:pPr marL="0" indent="0">
              <a:buNone/>
            </a:pPr>
            <a:r>
              <a:rPr lang="en-US" dirty="0"/>
              <a:t>It also has many tools for importing and displaying images of different types.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52E1B2-EAD8-9D48-B6B5-2C09F8932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9180" y="349553"/>
            <a:ext cx="5795095" cy="13899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E07BE7-1DFC-1546-9A58-41189BF87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755092"/>
            <a:ext cx="5029201" cy="5029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0523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Importing matplotlib and displaying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0894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Matplotlib can be used to display images directly in </a:t>
            </a:r>
            <a:r>
              <a:rPr lang="en-US" dirty="0" err="1"/>
              <a:t>jupyter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Let’s use matplotlib to have a look at the checkboard we created earlier.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15E9AE-4ECC-6645-AC0E-76512DAE5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911" y="1825625"/>
            <a:ext cx="7127889" cy="4005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76884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Importing matplotlib and displaying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0894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Matplotlib can be used to display images directly in </a:t>
            </a:r>
            <a:r>
              <a:rPr lang="en-US" dirty="0" err="1"/>
              <a:t>jupyter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Let’s use matplotlib to have a look at the checkboard we created earlier.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15E9AE-4ECC-6645-AC0E-76512DAE5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911" y="1825625"/>
            <a:ext cx="7127889" cy="40050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2CC95A-AC56-0444-B6D8-29DF43DD364A}"/>
              </a:ext>
            </a:extLst>
          </p:cNvPr>
          <p:cNvSpPr txBox="1"/>
          <p:nvPr/>
        </p:nvSpPr>
        <p:spPr>
          <a:xfrm>
            <a:off x="8424471" y="3030237"/>
            <a:ext cx="2929329" cy="156966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These libraries provide the main functionality for working with images.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3AB2DA-E4AD-6644-8BE0-30086EED3B8B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8545474" y="2107869"/>
            <a:ext cx="1343662" cy="922368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16193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Importing matplotlib and displaying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0894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Matplotlib can be used to display images directly in </a:t>
            </a:r>
            <a:r>
              <a:rPr lang="en-US" dirty="0" err="1"/>
              <a:t>jupyter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Let’s use matplotlib to have a look at the checkboard we created earlier.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15E9AE-4ECC-6645-AC0E-76512DAE5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5911" y="1825625"/>
            <a:ext cx="7127889" cy="40050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2CC95A-AC56-0444-B6D8-29DF43DD364A}"/>
              </a:ext>
            </a:extLst>
          </p:cNvPr>
          <p:cNvSpPr txBox="1"/>
          <p:nvPr/>
        </p:nvSpPr>
        <p:spPr>
          <a:xfrm>
            <a:off x="8424471" y="3030237"/>
            <a:ext cx="2929329" cy="156966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These libraries provide the main functionality for working with images.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3AB2DA-E4AD-6644-8BE0-30086EED3B8B}"/>
              </a:ext>
            </a:extLst>
          </p:cNvPr>
          <p:cNvCxnSpPr>
            <a:cxnSpLocks/>
          </p:cNvCxnSpPr>
          <p:nvPr/>
        </p:nvCxnSpPr>
        <p:spPr>
          <a:xfrm flipH="1" flipV="1">
            <a:off x="8424474" y="2563319"/>
            <a:ext cx="1644684" cy="524126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8412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Example: plotting a 2D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 learn some features of matplotlib we will make the following figure.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ED3450-6B87-E148-8FF9-6BA1B78F2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2455863"/>
            <a:ext cx="11176000" cy="372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09338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Example: plotting a 2D function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05C4FC8-9FE9-5947-A8F9-EBD33E51D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154609" cy="4872672"/>
          </a:xfrm>
        </p:spPr>
      </p:pic>
    </p:spTree>
    <p:extLst>
      <p:ext uri="{BB962C8B-B14F-4D97-AF65-F5344CB8AC3E}">
        <p14:creationId xmlns:p14="http://schemas.microsoft.com/office/powerpoint/2010/main" val="124965557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Example: plotting a 2D function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05C4FC8-9FE9-5947-A8F9-EBD33E51D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154609" cy="4872672"/>
          </a:xfr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26D4F8B-A9FB-3A44-92EA-0757914B7299}"/>
              </a:ext>
            </a:extLst>
          </p:cNvPr>
          <p:cNvCxnSpPr>
            <a:cxnSpLocks/>
          </p:cNvCxnSpPr>
          <p:nvPr/>
        </p:nvCxnSpPr>
        <p:spPr>
          <a:xfrm flipH="1">
            <a:off x="3210560" y="2098399"/>
            <a:ext cx="4551680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CB6C3C3-2C88-024C-B8CB-19FE001EDEA0}"/>
              </a:ext>
            </a:extLst>
          </p:cNvPr>
          <p:cNvSpPr txBox="1"/>
          <p:nvPr/>
        </p:nvSpPr>
        <p:spPr>
          <a:xfrm>
            <a:off x="7559041" y="1837695"/>
            <a:ext cx="3794760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Here we are defining the dimensions of the image in inches.</a:t>
            </a:r>
          </a:p>
        </p:txBody>
      </p:sp>
    </p:spTree>
    <p:extLst>
      <p:ext uri="{BB962C8B-B14F-4D97-AF65-F5344CB8AC3E}">
        <p14:creationId xmlns:p14="http://schemas.microsoft.com/office/powerpoint/2010/main" val="255184810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Example: plotting a 2D function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05C4FC8-9FE9-5947-A8F9-EBD33E51D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154609" cy="4872672"/>
          </a:xfr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26D4F8B-A9FB-3A44-92EA-0757914B7299}"/>
              </a:ext>
            </a:extLst>
          </p:cNvPr>
          <p:cNvCxnSpPr>
            <a:cxnSpLocks/>
          </p:cNvCxnSpPr>
          <p:nvPr/>
        </p:nvCxnSpPr>
        <p:spPr>
          <a:xfrm flipH="1">
            <a:off x="6238240" y="2600752"/>
            <a:ext cx="1524000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CB6C3C3-2C88-024C-B8CB-19FE001EDEA0}"/>
              </a:ext>
            </a:extLst>
          </p:cNvPr>
          <p:cNvSpPr txBox="1"/>
          <p:nvPr/>
        </p:nvSpPr>
        <p:spPr>
          <a:xfrm>
            <a:off x="7559040" y="2185254"/>
            <a:ext cx="3794760" cy="193899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Next we create a matrix that contains values that increase as a function of distance from the center of the image.</a:t>
            </a:r>
          </a:p>
        </p:txBody>
      </p:sp>
    </p:spTree>
    <p:extLst>
      <p:ext uri="{BB962C8B-B14F-4D97-AF65-F5344CB8AC3E}">
        <p14:creationId xmlns:p14="http://schemas.microsoft.com/office/powerpoint/2010/main" val="30505125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Example: plotting a 2D function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05C4FC8-9FE9-5947-A8F9-EBD33E51D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154609" cy="4872672"/>
          </a:xfr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26D4F8B-A9FB-3A44-92EA-0757914B7299}"/>
              </a:ext>
            </a:extLst>
          </p:cNvPr>
          <p:cNvCxnSpPr>
            <a:cxnSpLocks/>
          </p:cNvCxnSpPr>
          <p:nvPr/>
        </p:nvCxnSpPr>
        <p:spPr>
          <a:xfrm flipH="1">
            <a:off x="4572000" y="3332272"/>
            <a:ext cx="2987040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CB6C3C3-2C88-024C-B8CB-19FE001EDEA0}"/>
              </a:ext>
            </a:extLst>
          </p:cNvPr>
          <p:cNvSpPr txBox="1"/>
          <p:nvPr/>
        </p:nvSpPr>
        <p:spPr>
          <a:xfrm>
            <a:off x="7559040" y="2600752"/>
            <a:ext cx="3794760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We use logical indexing to define two circles of a particular radius</a:t>
            </a:r>
          </a:p>
        </p:txBody>
      </p:sp>
    </p:spTree>
    <p:extLst>
      <p:ext uri="{BB962C8B-B14F-4D97-AF65-F5344CB8AC3E}">
        <p14:creationId xmlns:p14="http://schemas.microsoft.com/office/powerpoint/2010/main" val="20713975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ACB46-E194-C34A-ADD3-4E23D08BFD95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What might an image processing pipeline look like?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42995E-42D5-4141-A4CA-F12B9C46C2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69877"/>
            <a:ext cx="2857500" cy="2857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F63EA7E-FD2C-7544-8C2D-CE918111003C}"/>
              </a:ext>
            </a:extLst>
          </p:cNvPr>
          <p:cNvSpPr txBox="1"/>
          <p:nvPr/>
        </p:nvSpPr>
        <p:spPr>
          <a:xfrm>
            <a:off x="1398923" y="2385211"/>
            <a:ext cx="1833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Image acquisition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6B78BBD-1355-A948-B6B4-32F0E15A3AC2}"/>
              </a:ext>
            </a:extLst>
          </p:cNvPr>
          <p:cNvSpPr/>
          <p:nvPr/>
        </p:nvSpPr>
        <p:spPr>
          <a:xfrm>
            <a:off x="3567663" y="2754543"/>
            <a:ext cx="238343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Preprocessing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Denoising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Filtering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Aligning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Affine transforms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1F5EA40-764C-3144-8161-14CC1CBFB8DD}"/>
              </a:ext>
            </a:extLst>
          </p:cNvPr>
          <p:cNvSpPr/>
          <p:nvPr/>
        </p:nvSpPr>
        <p:spPr>
          <a:xfrm>
            <a:off x="6062901" y="2754542"/>
            <a:ext cx="2496484" cy="22934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Image 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Edge detection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Segmentation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Feature extraction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7906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Example: plotting a 2D function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05C4FC8-9FE9-5947-A8F9-EBD33E51D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154609" cy="4872672"/>
          </a:xfr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26D4F8B-A9FB-3A44-92EA-0757914B7299}"/>
              </a:ext>
            </a:extLst>
          </p:cNvPr>
          <p:cNvCxnSpPr>
            <a:cxnSpLocks/>
          </p:cNvCxnSpPr>
          <p:nvPr/>
        </p:nvCxnSpPr>
        <p:spPr>
          <a:xfrm flipH="1">
            <a:off x="4572000" y="3922793"/>
            <a:ext cx="2987040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CB6C3C3-2C88-024C-B8CB-19FE001EDEA0}"/>
              </a:ext>
            </a:extLst>
          </p:cNvPr>
          <p:cNvSpPr txBox="1"/>
          <p:nvPr/>
        </p:nvSpPr>
        <p:spPr>
          <a:xfrm>
            <a:off x="7559040" y="3341371"/>
            <a:ext cx="3794760" cy="83099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This creates a figure object and defines its aspect ratio</a:t>
            </a:r>
          </a:p>
        </p:txBody>
      </p:sp>
    </p:spTree>
    <p:extLst>
      <p:ext uri="{BB962C8B-B14F-4D97-AF65-F5344CB8AC3E}">
        <p14:creationId xmlns:p14="http://schemas.microsoft.com/office/powerpoint/2010/main" val="115149336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Example: plotting a 2D function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05C4FC8-9FE9-5947-A8F9-EBD33E51D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154609" cy="487267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B6C3C3-2C88-024C-B8CB-19FE001EDEA0}"/>
              </a:ext>
            </a:extLst>
          </p:cNvPr>
          <p:cNvSpPr txBox="1"/>
          <p:nvPr/>
        </p:nvSpPr>
        <p:spPr>
          <a:xfrm>
            <a:off x="8397240" y="4127024"/>
            <a:ext cx="3794760" cy="156966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We can now define a series of subplots to display the matrices that were created above.</a:t>
            </a:r>
          </a:p>
        </p:txBody>
      </p:sp>
    </p:spTree>
    <p:extLst>
      <p:ext uri="{BB962C8B-B14F-4D97-AF65-F5344CB8AC3E}">
        <p14:creationId xmlns:p14="http://schemas.microsoft.com/office/powerpoint/2010/main" val="400226102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Example: plotting a 2D function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05C4FC8-9FE9-5947-A8F9-EBD33E51D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154609" cy="487267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B6C3C3-2C88-024C-B8CB-19FE001EDEA0}"/>
              </a:ext>
            </a:extLst>
          </p:cNvPr>
          <p:cNvSpPr txBox="1"/>
          <p:nvPr/>
        </p:nvSpPr>
        <p:spPr>
          <a:xfrm>
            <a:off x="8397240" y="4127024"/>
            <a:ext cx="3794760" cy="2308324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1"/>
                </a:solidFill>
              </a:rPr>
              <a:t>Suplot</a:t>
            </a:r>
            <a:r>
              <a:rPr lang="en-US" sz="2400" dirty="0">
                <a:solidFill>
                  <a:schemeClr val="accent1"/>
                </a:solidFill>
              </a:rPr>
              <a:t> takes the form: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Number of images in the first dimension(1)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Number of image in the second dimension(3)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Current image(1)</a:t>
            </a:r>
          </a:p>
        </p:txBody>
      </p:sp>
    </p:spTree>
    <p:extLst>
      <p:ext uri="{BB962C8B-B14F-4D97-AF65-F5344CB8AC3E}">
        <p14:creationId xmlns:p14="http://schemas.microsoft.com/office/powerpoint/2010/main" val="405538358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Example: plotting a 2D function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05C4FC8-9FE9-5947-A8F9-EBD33E51D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154609" cy="487267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B6C3C3-2C88-024C-B8CB-19FE001EDEA0}"/>
              </a:ext>
            </a:extLst>
          </p:cNvPr>
          <p:cNvSpPr txBox="1"/>
          <p:nvPr/>
        </p:nvSpPr>
        <p:spPr>
          <a:xfrm>
            <a:off x="7970520" y="5363031"/>
            <a:ext cx="3794760" cy="1200329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Finally we call </a:t>
            </a:r>
            <a:r>
              <a:rPr lang="en-US" sz="2400" dirty="0" err="1">
                <a:solidFill>
                  <a:schemeClr val="accent1"/>
                </a:solidFill>
              </a:rPr>
              <a:t>plt.show</a:t>
            </a:r>
            <a:r>
              <a:rPr lang="en-US" sz="2400" dirty="0">
                <a:solidFill>
                  <a:schemeClr val="accent1"/>
                </a:solidFill>
              </a:rPr>
              <a:t>( ) to display the image in the notebook.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85122B5-57D7-854E-99DE-F22BBCABC04F}"/>
              </a:ext>
            </a:extLst>
          </p:cNvPr>
          <p:cNvCxnSpPr>
            <a:cxnSpLocks/>
          </p:cNvCxnSpPr>
          <p:nvPr/>
        </p:nvCxnSpPr>
        <p:spPr>
          <a:xfrm flipH="1">
            <a:off x="3535680" y="6361193"/>
            <a:ext cx="4434840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4660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Example: plotting a 2D function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05C4FC8-9FE9-5947-A8F9-EBD33E51D6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154609" cy="4872672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CB6C3C3-2C88-024C-B8CB-19FE001EDEA0}"/>
              </a:ext>
            </a:extLst>
          </p:cNvPr>
          <p:cNvSpPr txBox="1"/>
          <p:nvPr/>
        </p:nvSpPr>
        <p:spPr>
          <a:xfrm>
            <a:off x="7997129" y="4695488"/>
            <a:ext cx="3794760" cy="193899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Alternatively if we wanted to save the image we could type </a:t>
            </a:r>
            <a:r>
              <a:rPr lang="en-US" sz="2400" dirty="0" err="1"/>
              <a:t>plt.savefig</a:t>
            </a:r>
            <a:r>
              <a:rPr lang="en-US" sz="2400" dirty="0"/>
              <a:t>(‘circles.</a:t>
            </a:r>
            <a:r>
              <a:rPr lang="en-US" sz="2400" dirty="0" err="1"/>
              <a:t>png</a:t>
            </a:r>
            <a:r>
              <a:rPr lang="en-US" sz="2400" dirty="0"/>
              <a:t>’,dpi=300</a:t>
            </a:r>
            <a:r>
              <a:rPr lang="en-US" sz="2400" dirty="0">
                <a:solidFill>
                  <a:schemeClr val="accent1"/>
                </a:solidFill>
              </a:rPr>
              <a:t>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85122B5-57D7-854E-99DE-F22BBCABC04F}"/>
              </a:ext>
            </a:extLst>
          </p:cNvPr>
          <p:cNvCxnSpPr>
            <a:cxnSpLocks/>
          </p:cNvCxnSpPr>
          <p:nvPr/>
        </p:nvCxnSpPr>
        <p:spPr>
          <a:xfrm flipH="1">
            <a:off x="3535680" y="6361193"/>
            <a:ext cx="4434840" cy="0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167558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To learn more about plotting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6E21AC-4199-FF4A-88E4-A91BA135D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1560" y="1922932"/>
            <a:ext cx="7973060" cy="47356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D3C72CE-C8A3-DE49-863D-7A3C9B297122}"/>
              </a:ext>
            </a:extLst>
          </p:cNvPr>
          <p:cNvSpPr/>
          <p:nvPr/>
        </p:nvSpPr>
        <p:spPr>
          <a:xfrm>
            <a:off x="2869140" y="3132318"/>
            <a:ext cx="1316780" cy="42368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4B1F35-63B7-0C46-BB0A-977F0C46F792}"/>
              </a:ext>
            </a:extLst>
          </p:cNvPr>
          <p:cNvSpPr txBox="1"/>
          <p:nvPr/>
        </p:nvSpPr>
        <p:spPr>
          <a:xfrm>
            <a:off x="7945120" y="2174240"/>
            <a:ext cx="1521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matplotlib.org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0311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Loading an image using matplotlib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Matplotlib can natively load .</a:t>
            </a:r>
            <a:r>
              <a:rPr lang="en-US" dirty="0" err="1"/>
              <a:t>png</a:t>
            </a:r>
            <a:r>
              <a:rPr lang="en-US" dirty="0"/>
              <a:t> files, however it can also interface with pillow (another python library) to load other file types.</a:t>
            </a:r>
          </a:p>
          <a:p>
            <a:r>
              <a:rPr lang="en-US" dirty="0"/>
              <a:t>Don’t worry pillow comes bundled so you don’t need to install it.</a:t>
            </a:r>
          </a:p>
          <a:p>
            <a:r>
              <a:rPr lang="en-US" dirty="0"/>
              <a:t>There are some other libraries that you may need to deal with more unconventional image types (such as movie frames, h5 format and proprietary format).</a:t>
            </a:r>
          </a:p>
          <a:p>
            <a:r>
              <a:rPr lang="en-US" dirty="0"/>
              <a:t>These are out of the scope of these lectures but feel free to ask me about them if you have a specific dataset in mind!</a:t>
            </a:r>
          </a:p>
        </p:txBody>
      </p:sp>
    </p:spTree>
    <p:extLst>
      <p:ext uri="{BB962C8B-B14F-4D97-AF65-F5344CB8AC3E}">
        <p14:creationId xmlns:p14="http://schemas.microsoft.com/office/powerpoint/2010/main" val="367648695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Loading an image using matplotlib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Load the image using </a:t>
            </a:r>
            <a:r>
              <a:rPr lang="en-US" dirty="0" err="1"/>
              <a:t>imread</a:t>
            </a:r>
            <a:r>
              <a:rPr lang="en-US" dirty="0"/>
              <a:t> and check out the images properties.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0C187D-257A-B149-97EB-7DB405580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46928"/>
            <a:ext cx="10515600" cy="386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67377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Loading an image using matplotlib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Load the image using </a:t>
            </a:r>
            <a:r>
              <a:rPr lang="en-US" dirty="0" err="1"/>
              <a:t>imread</a:t>
            </a:r>
            <a:r>
              <a:rPr lang="en-US" dirty="0"/>
              <a:t> and check out the images properties.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0C187D-257A-B149-97EB-7DB405580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46928"/>
            <a:ext cx="10515600" cy="386497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3AE66FE-032A-4542-A48A-F16683AD9526}"/>
              </a:ext>
            </a:extLst>
          </p:cNvPr>
          <p:cNvCxnSpPr>
            <a:cxnSpLocks/>
          </p:cNvCxnSpPr>
          <p:nvPr/>
        </p:nvCxnSpPr>
        <p:spPr>
          <a:xfrm flipH="1" flipV="1">
            <a:off x="8229600" y="5405120"/>
            <a:ext cx="1226820" cy="601766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E0F2407-E142-4449-BB02-8F4A64617883}"/>
              </a:ext>
            </a:extLst>
          </p:cNvPr>
          <p:cNvSpPr txBox="1"/>
          <p:nvPr/>
        </p:nvSpPr>
        <p:spPr>
          <a:xfrm>
            <a:off x="7559040" y="5761464"/>
            <a:ext cx="3794760" cy="830997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From this we can see that it is a color image.</a:t>
            </a:r>
          </a:p>
        </p:txBody>
      </p:sp>
    </p:spTree>
    <p:extLst>
      <p:ext uri="{BB962C8B-B14F-4D97-AF65-F5344CB8AC3E}">
        <p14:creationId xmlns:p14="http://schemas.microsoft.com/office/powerpoint/2010/main" val="119884385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52034-1734-1641-8472-2C361F009C4F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Loading an image using matplotlib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89FC8-703C-B44D-9FF2-32ECF9728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Load the image using </a:t>
            </a:r>
            <a:r>
              <a:rPr lang="en-US" dirty="0" err="1"/>
              <a:t>imread</a:t>
            </a:r>
            <a:r>
              <a:rPr lang="en-US" dirty="0"/>
              <a:t> and check out the images properties.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0C187D-257A-B149-97EB-7DB405580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46928"/>
            <a:ext cx="10515600" cy="386497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B7B7059-B5A9-AE4B-A450-77806C587913}"/>
              </a:ext>
            </a:extLst>
          </p:cNvPr>
          <p:cNvCxnSpPr>
            <a:cxnSpLocks/>
            <a:stCxn id="6" idx="1"/>
          </p:cNvCxnSpPr>
          <p:nvPr/>
        </p:nvCxnSpPr>
        <p:spPr>
          <a:xfrm flipH="1" flipV="1">
            <a:off x="6217920" y="5813671"/>
            <a:ext cx="2743200" cy="30993"/>
          </a:xfrm>
          <a:prstGeom prst="straightConnector1">
            <a:avLst/>
          </a:prstGeom>
          <a:ln w="762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2DCC5B6-4395-A548-9C19-384EBD1659D4}"/>
              </a:ext>
            </a:extLst>
          </p:cNvPr>
          <p:cNvSpPr txBox="1"/>
          <p:nvPr/>
        </p:nvSpPr>
        <p:spPr>
          <a:xfrm>
            <a:off x="8961120" y="4875168"/>
            <a:ext cx="2926080" cy="1938992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Looking at the max and min values lets you know the Image type (in this case 24 bit (8 x3))</a:t>
            </a:r>
          </a:p>
        </p:txBody>
      </p:sp>
    </p:spTree>
    <p:extLst>
      <p:ext uri="{BB962C8B-B14F-4D97-AF65-F5344CB8AC3E}">
        <p14:creationId xmlns:p14="http://schemas.microsoft.com/office/powerpoint/2010/main" val="38776849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5468</TotalTime>
  <Words>3813</Words>
  <Application>Microsoft Macintosh PowerPoint</Application>
  <PresentationFormat>Widescreen</PresentationFormat>
  <Paragraphs>446</Paragraphs>
  <Slides>117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21" baseType="lpstr">
      <vt:lpstr>Arial</vt:lpstr>
      <vt:lpstr>Calibri</vt:lpstr>
      <vt:lpstr>Calibri Light</vt:lpstr>
      <vt:lpstr>Office Theme</vt:lpstr>
      <vt:lpstr>Digital Image Processing in Python</vt:lpstr>
      <vt:lpstr>Course overview</vt:lpstr>
      <vt:lpstr>What are the goals of this course?</vt:lpstr>
      <vt:lpstr>What is an Image?</vt:lpstr>
      <vt:lpstr>What is an Image?</vt:lpstr>
      <vt:lpstr>Some definitions</vt:lpstr>
      <vt:lpstr>What might an image processing pipeline look like?</vt:lpstr>
      <vt:lpstr>What might an image processing pipeline look like?</vt:lpstr>
      <vt:lpstr>What might an image processing pipeline look like?</vt:lpstr>
      <vt:lpstr>What might an image processing pipeline look like?</vt:lpstr>
      <vt:lpstr>What kinds of images might we look at?</vt:lpstr>
      <vt:lpstr>Image formats and compression</vt:lpstr>
      <vt:lpstr>Some common data formats</vt:lpstr>
      <vt:lpstr>Watch the ends</vt:lpstr>
      <vt:lpstr>How is image data stored in the computer?</vt:lpstr>
      <vt:lpstr>What tools do we have at out disposal?</vt:lpstr>
      <vt:lpstr>Getting started with Jupyter Notebooks</vt:lpstr>
      <vt:lpstr>Jupyter notebooks</vt:lpstr>
      <vt:lpstr>Getting started in Anaconda</vt:lpstr>
      <vt:lpstr>Getting started from Anaconda</vt:lpstr>
      <vt:lpstr>The jupyter dashboard</vt:lpstr>
      <vt:lpstr>The jupyter dashboard</vt:lpstr>
      <vt:lpstr>The jupyter dashboard</vt:lpstr>
      <vt:lpstr>The jupyter dashboard</vt:lpstr>
      <vt:lpstr>The jupyter dashboard</vt:lpstr>
      <vt:lpstr>Opening your first notebook</vt:lpstr>
      <vt:lpstr>Opening your first notebook</vt:lpstr>
      <vt:lpstr>Renaming your notebook</vt:lpstr>
      <vt:lpstr>Renaming your notebook</vt:lpstr>
      <vt:lpstr>Inserting code into the notebook</vt:lpstr>
      <vt:lpstr>Writing and running code in Jupyter</vt:lpstr>
      <vt:lpstr>Running the content of a cell</vt:lpstr>
      <vt:lpstr>Running the content of a cell</vt:lpstr>
      <vt:lpstr>Running the content of a cell</vt:lpstr>
      <vt:lpstr>Running the content of a cell</vt:lpstr>
      <vt:lpstr>Running the content of a cell</vt:lpstr>
      <vt:lpstr>Running the content of a cell</vt:lpstr>
      <vt:lpstr>Running the content of a cell</vt:lpstr>
      <vt:lpstr>Running the content of a cell</vt:lpstr>
      <vt:lpstr>Practice – basic variables in python</vt:lpstr>
      <vt:lpstr>Solutions – number 1 and 2</vt:lpstr>
      <vt:lpstr>Solutions – number 1 and 2</vt:lpstr>
      <vt:lpstr>Solutions – number 3</vt:lpstr>
      <vt:lpstr>Solutions – number 4</vt:lpstr>
      <vt:lpstr>Solutions – number 4</vt:lpstr>
      <vt:lpstr>Solutions – number 4</vt:lpstr>
      <vt:lpstr>Execution order is important</vt:lpstr>
      <vt:lpstr>Execution order is important</vt:lpstr>
      <vt:lpstr>Execution order is important</vt:lpstr>
      <vt:lpstr>Execution order is important</vt:lpstr>
      <vt:lpstr>Execution order is important</vt:lpstr>
      <vt:lpstr>What is going on?</vt:lpstr>
      <vt:lpstr>What is going on?</vt:lpstr>
      <vt:lpstr>Restarting the notebook</vt:lpstr>
      <vt:lpstr>Restarting the notebook</vt:lpstr>
      <vt:lpstr>Restarting the notebook</vt:lpstr>
      <vt:lpstr>Adding text to your notebooks</vt:lpstr>
      <vt:lpstr>Adding text to your notebooks</vt:lpstr>
      <vt:lpstr>Adding text to your notebooks</vt:lpstr>
      <vt:lpstr>Saving and loading notebooks</vt:lpstr>
      <vt:lpstr>Saving and loading notebooks</vt:lpstr>
      <vt:lpstr>Properly closing a notebook</vt:lpstr>
      <vt:lpstr>Conclusion</vt:lpstr>
      <vt:lpstr>Key libraries for images in python</vt:lpstr>
      <vt:lpstr>Libraries we will be using</vt:lpstr>
      <vt:lpstr>Numpy</vt:lpstr>
      <vt:lpstr>Lists Vs. Numpy arrays</vt:lpstr>
      <vt:lpstr>Lists Vs. Numpy arrays</vt:lpstr>
      <vt:lpstr>Mathematical operations on numpy arrays</vt:lpstr>
      <vt:lpstr>Element wise vs matrix multiplication</vt:lpstr>
      <vt:lpstr>Element wise vs matrix multiplication</vt:lpstr>
      <vt:lpstr>Other operations</vt:lpstr>
      <vt:lpstr>Indexing numpy arrays</vt:lpstr>
      <vt:lpstr>Indexing numpy arrays</vt:lpstr>
      <vt:lpstr>Indexing also works in 2D</vt:lpstr>
      <vt:lpstr>Attributes and methods</vt:lpstr>
      <vt:lpstr>Attributes and methods</vt:lpstr>
      <vt:lpstr>Logical operators also work on arrays</vt:lpstr>
      <vt:lpstr>Logical indexing in arrays</vt:lpstr>
      <vt:lpstr>Matplotlib for graphing and viewing images</vt:lpstr>
      <vt:lpstr>PowerPoint Presentation</vt:lpstr>
      <vt:lpstr>Importing matplotlib and displaying</vt:lpstr>
      <vt:lpstr>Importing matplotlib and displaying</vt:lpstr>
      <vt:lpstr>Importing matplotlib and displaying</vt:lpstr>
      <vt:lpstr>Example: plotting a 2D function</vt:lpstr>
      <vt:lpstr>Example: plotting a 2D function</vt:lpstr>
      <vt:lpstr>Example: plotting a 2D function</vt:lpstr>
      <vt:lpstr>Example: plotting a 2D function</vt:lpstr>
      <vt:lpstr>Example: plotting a 2D function</vt:lpstr>
      <vt:lpstr>Example: plotting a 2D function</vt:lpstr>
      <vt:lpstr>Example: plotting a 2D function</vt:lpstr>
      <vt:lpstr>Example: plotting a 2D function</vt:lpstr>
      <vt:lpstr>Example: plotting a 2D function</vt:lpstr>
      <vt:lpstr>Example: plotting a 2D function</vt:lpstr>
      <vt:lpstr>To learn more about plotting</vt:lpstr>
      <vt:lpstr>Loading an image using matplotlib</vt:lpstr>
      <vt:lpstr>Loading an image using matplotlib</vt:lpstr>
      <vt:lpstr>Loading an image using matplotlib</vt:lpstr>
      <vt:lpstr>Loading an image using matplotlib</vt:lpstr>
      <vt:lpstr>Loading an image using matplotlib</vt:lpstr>
      <vt:lpstr>Loading an image using matplotlib</vt:lpstr>
      <vt:lpstr>Loading an image using matplotlib</vt:lpstr>
      <vt:lpstr>Converting an image to grayscale</vt:lpstr>
      <vt:lpstr>Converting an image to grayscale</vt:lpstr>
      <vt:lpstr>Converting an image to grayscale</vt:lpstr>
      <vt:lpstr>Converting an image to grayscale</vt:lpstr>
      <vt:lpstr>Converting an image to grayscale</vt:lpstr>
      <vt:lpstr>Converting an image to grayscale</vt:lpstr>
      <vt:lpstr>Converting an image to grayscale</vt:lpstr>
      <vt:lpstr>Converting an image to grayscale</vt:lpstr>
      <vt:lpstr>We can also do the same thing with built in functions</vt:lpstr>
      <vt:lpstr>We can also do the same thing with built in functions</vt:lpstr>
      <vt:lpstr>We can also do the same thing with built in functions</vt:lpstr>
      <vt:lpstr>What have we learned so far</vt:lpstr>
      <vt:lpstr>What is happening tomorrow?</vt:lpstr>
      <vt:lpstr>Practice if you have time</vt:lpstr>
      <vt:lpstr>For more information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 Image Processing in Python</dc:title>
  <dc:creator>Marcus</dc:creator>
  <cp:lastModifiedBy>Marcus</cp:lastModifiedBy>
  <cp:revision>108</cp:revision>
  <dcterms:created xsi:type="dcterms:W3CDTF">2018-10-24T20:43:02Z</dcterms:created>
  <dcterms:modified xsi:type="dcterms:W3CDTF">2018-11-04T21:48:16Z</dcterms:modified>
</cp:coreProperties>
</file>